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85" r:id="rId3"/>
    <p:sldId id="276" r:id="rId4"/>
    <p:sldId id="313" r:id="rId5"/>
    <p:sldId id="300" r:id="rId6"/>
    <p:sldId id="301" r:id="rId7"/>
    <p:sldId id="302" r:id="rId8"/>
    <p:sldId id="303" r:id="rId9"/>
    <p:sldId id="304" r:id="rId10"/>
    <p:sldId id="305" r:id="rId11"/>
    <p:sldId id="307" r:id="rId12"/>
    <p:sldId id="309" r:id="rId13"/>
    <p:sldId id="306" r:id="rId14"/>
    <p:sldId id="308" r:id="rId15"/>
    <p:sldId id="311" r:id="rId16"/>
    <p:sldId id="312" r:id="rId17"/>
    <p:sldId id="295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3" autoAdjust="0"/>
    <p:restoredTop sz="94660"/>
  </p:normalViewPr>
  <p:slideViewPr>
    <p:cSldViewPr snapToGrid="0" showGuides="1">
      <p:cViewPr varScale="1">
        <p:scale>
          <a:sx n="92" d="100"/>
          <a:sy n="92" d="100"/>
        </p:scale>
        <p:origin x="33" y="14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png>
</file>

<file path=ppt/media/image11.png>
</file>

<file path=ppt/media/image12.png>
</file>

<file path=ppt/media/image1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BD0E0F-87BA-42EF-8B00-92DEA36D99A9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2BA24D-2537-46D8-9CB8-63C75B40B0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7627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8760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2364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3387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1672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1341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614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1661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0434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173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869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7880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782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2729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606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6856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2E35E-04E9-4030-8A62-5F396848DAB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138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9DAAC0-935F-46D2-8D01-5353C4A633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4B5A70B-60E3-45FD-83A0-1FA985657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3D2AFA-BB2C-40EA-B217-0DAE23613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A0B4ED-969D-4885-B06B-ED4B6E919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A1E23E-C86D-4B00-904C-389B250B0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542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AF0F2E-22FF-4B57-AA03-B0CA69D81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ADC91DF-1C62-4E01-9BCB-AF92F7EBD3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BAF5D6-0709-4A9D-BDA2-B638CAAF9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F2EB4A-DCE4-4871-A817-99E51BE40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E79389-715D-43D9-8007-B0E87A5D0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62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F4E30A8-FA8B-41D2-8808-4A78A26CC5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A5F546B-DBC3-4403-B0DE-11EF562D49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9982CE-B18B-4B75-A227-5600E1F7F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FDDE0A-D170-47CF-A65C-E0F35AAD3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841CB6-549D-4DE9-A223-15234B30A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17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F8387C-9F9B-48BE-9F86-915CD0EED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567E7D-6F9A-4D62-9914-CDDEA7E56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626CF1-04E7-421C-8D4F-E4AFD17CC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483DFB-C380-497B-91EA-5CE16734D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5A2C0F-07FB-45DC-9A50-AC8DD221D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2859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913AFB-AA9D-4896-A5F7-DE3D17460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8AFB7B-E4D3-4449-B207-CA019C830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AD4D2B-C06A-4191-8B49-76097AD49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5F612D-5192-4B55-BC93-AB0802832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4B856F-7103-4104-978A-6A5B642DE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65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193384-E707-4311-900E-C9B6087C2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CAEEA5-22CA-46DF-81D3-0CFEC48872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0BA0A97-E439-430E-B30D-F9F920065D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E58157-BB47-4CC7-9993-58710F3F0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65EA98-57C7-4826-91FA-C8526E533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7280046-4B28-4703-B79A-D9308BF3D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6836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683F8D-E38D-42CC-AA0C-0AE46ADA8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D34CB1-F1B4-41BC-A3AF-91A6AA225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80E2ACC-7CFF-4121-A57D-CAC5C139DF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45BD6B-1370-459F-8E75-6D809BF8C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9B5F24E-6D83-4BE1-8A3D-44714B1773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EF8D031-CF01-4EDF-8528-9D5251B29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D608879-16BA-4B38-9DC1-E587C2D77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60BAA16-6111-43FE-A6BD-B76641A20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8603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680964-CD4C-409B-8ECA-EB3A9693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AA239AA-E09F-4816-A22E-7D54901B2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068BEF3-2A86-4205-9B8F-FFC6804C0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83C7A09-BEE7-4A2D-A6C1-443443C83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693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884934C-738F-433F-B2BA-64802FD01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C001DB1-97C5-4897-8716-D8B9B3884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A216657-29C1-4B53-9C5A-57808A6C8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079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54DB4D-9E66-4135-9947-1C02B00EE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E3C70F-35AE-4DC4-87AA-0EC3434F5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3DF4EA-E9A1-410F-953D-E0E5A1B00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C6BBC17-3BAC-4A6F-BA9E-E414DC356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2FD01B5-0BB6-4075-A5D5-B18FA92FF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9EE0CC-926B-487B-B00C-E9632CBA1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214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A1D5A4-D3CE-49FA-A9F4-2F25F84C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CFD7604-4480-4774-ACFD-74AD2284F2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F752515-E13C-4ECD-B9EE-C89756075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FE092D-932F-45D9-9D93-FD7188E95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0A178F-F186-4580-B051-15B275DD4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50E0DF-DDBF-4B23-AAA2-5E336549D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9736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0000"/>
            <a:lum/>
          </a:blip>
          <a:srcRect/>
          <a:stretch>
            <a:fillRect t="-28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1A6BA7F-F1EE-4012-955C-56668017E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5D5EA0-D0E3-439A-B66A-AD43EA78E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C431B6-1EB5-4BF4-AD9A-14434F9A9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36BD1-F3ED-4BD5-88C3-564BF7640232}" type="datetimeFigureOut">
              <a:rPr lang="zh-CN" altLang="en-US" smtClean="0"/>
              <a:t>2022/2/4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8B6317-3C4B-4014-AA97-F78298AD59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C9ADA4-5528-47D2-8AC4-176706845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4A04C-D068-4CFC-83D3-4522189CA4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914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tags" Target="../tags/tag2.xml"/><Relationship Id="rId7" Type="http://schemas.openxmlformats.org/officeDocument/2006/relationships/image" Target="../media/image2.emf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microsoft.com/office/2007/relationships/media" Target="../media/media1.mp4"/><Relationship Id="rId7" Type="http://schemas.openxmlformats.org/officeDocument/2006/relationships/oleObject" Target="../embeddings/oleObject2.bin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1.mp4"/><Relationship Id="rId9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microsoft.com/office/2007/relationships/media" Target="../media/media2.mp4"/><Relationship Id="rId7" Type="http://schemas.openxmlformats.org/officeDocument/2006/relationships/oleObject" Target="../embeddings/oleObject2.bin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Relationship Id="rId9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microsoft.com/office/2007/relationships/media" Target="../media/media3.mp4"/><Relationship Id="rId7" Type="http://schemas.openxmlformats.org/officeDocument/2006/relationships/oleObject" Target="../embeddings/oleObject2.bin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3.mp4"/><Relationship Id="rId9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tags" Target="../tags/tag19.xml"/><Relationship Id="rId7" Type="http://schemas.openxmlformats.org/officeDocument/2006/relationships/image" Target="../media/image2.emf"/><Relationship Id="rId2" Type="http://schemas.openxmlformats.org/officeDocument/2006/relationships/tags" Target="../tags/tag18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7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对象 29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5" name="think-cell 幻灯片" r:id="rId6" imgW="10160" imgH="10160" progId="TCLayout.ActiveDocument.1">
                  <p:embed/>
                </p:oleObj>
              </mc:Choice>
              <mc:Fallback>
                <p:oleObj name="think-cell 幻灯片" r:id="rId6" imgW="10160" imgH="10160" progId="TCLayout.ActiveDocument.1">
                  <p:embed/>
                  <p:pic>
                    <p:nvPicPr>
                      <p:cNvPr id="30" name="对象 29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片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3" t="24920" r="51681"/>
          <a:stretch>
            <a:fillRect/>
          </a:stretch>
        </p:blipFill>
        <p:spPr>
          <a:xfrm>
            <a:off x="6662729" y="-1317927"/>
            <a:ext cx="8387411" cy="9311558"/>
          </a:xfrm>
          <a:custGeom>
            <a:avLst/>
            <a:gdLst>
              <a:gd name="connsiteX0" fmla="*/ 3081284 w 8387411"/>
              <a:gd name="connsiteY0" fmla="*/ 0 h 9311558"/>
              <a:gd name="connsiteX1" fmla="*/ 8387411 w 8387411"/>
              <a:gd name="connsiteY1" fmla="*/ 1975873 h 9311558"/>
              <a:gd name="connsiteX2" fmla="*/ 5655778 w 8387411"/>
              <a:gd name="connsiteY2" fmla="*/ 9311558 h 9311558"/>
              <a:gd name="connsiteX3" fmla="*/ 2784546 w 8387411"/>
              <a:gd name="connsiteY3" fmla="*/ 9311558 h 9311558"/>
              <a:gd name="connsiteX4" fmla="*/ 0 w 8387411"/>
              <a:gd name="connsiteY4" fmla="*/ 8274661 h 931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87411" h="9311558">
                <a:moveTo>
                  <a:pt x="3081284" y="0"/>
                </a:moveTo>
                <a:lnTo>
                  <a:pt x="8387411" y="1975873"/>
                </a:lnTo>
                <a:lnTo>
                  <a:pt x="5655778" y="9311558"/>
                </a:lnTo>
                <a:lnTo>
                  <a:pt x="2784546" y="9311558"/>
                </a:lnTo>
                <a:lnTo>
                  <a:pt x="0" y="8274661"/>
                </a:lnTo>
                <a:close/>
              </a:path>
            </a:pathLst>
          </a:custGeom>
          <a:solidFill>
            <a:schemeClr val="accent1"/>
          </a:solidFill>
        </p:spPr>
      </p:pic>
      <p:sp>
        <p:nvSpPr>
          <p:cNvPr id="7" name="矩形 6"/>
          <p:cNvSpPr/>
          <p:nvPr/>
        </p:nvSpPr>
        <p:spPr>
          <a:xfrm rot="1225447">
            <a:off x="8019216" y="-607530"/>
            <a:ext cx="5662071" cy="8829741"/>
          </a:xfrm>
          <a:prstGeom prst="rect">
            <a:avLst/>
          </a:prstGeom>
          <a:gradFill>
            <a:gsLst>
              <a:gs pos="0">
                <a:srgbClr val="7030A0">
                  <a:alpha val="80000"/>
                </a:srgbClr>
              </a:gs>
              <a:gs pos="100000">
                <a:schemeClr val="accent5">
                  <a:lumMod val="60000"/>
                  <a:lumOff val="40000"/>
                  <a:alpha val="80000"/>
                </a:schemeClr>
              </a:gs>
            </a:gsLst>
            <a:lin ang="1200000" scaled="0"/>
          </a:gra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-300000">
            <a:off x="8525214" y="5739545"/>
            <a:ext cx="3510415" cy="194785"/>
          </a:xfrm>
          <a:prstGeom prst="parallelogram">
            <a:avLst>
              <a:gd name="adj" fmla="val 35432"/>
            </a:avLst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2000"/>
                </a:schemeClr>
              </a:gs>
            </a:gsLst>
            <a:lin ang="1200000" scaled="0"/>
          </a:gra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-300000">
            <a:off x="7273663" y="5142358"/>
            <a:ext cx="4377394" cy="120292"/>
          </a:xfrm>
          <a:prstGeom prst="parallelogram">
            <a:avLst>
              <a:gd name="adj" fmla="val 35432"/>
            </a:avLst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58000"/>
                </a:schemeClr>
              </a:gs>
            </a:gsLst>
            <a:lin ang="1200000" scaled="0"/>
          </a:gra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 rot="-300000">
            <a:off x="9016170" y="3413846"/>
            <a:ext cx="4377394" cy="120292"/>
          </a:xfrm>
          <a:prstGeom prst="parallelogram">
            <a:avLst>
              <a:gd name="adj" fmla="val 35432"/>
            </a:avLst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lin ang="1200000" scaled="0"/>
          </a:gra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36384" y="1474532"/>
            <a:ext cx="67852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蜡烛图生成</a:t>
            </a:r>
            <a:endParaRPr lang="en-US" altLang="zh-CN" sz="36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	——</a:t>
            </a:r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以</a:t>
            </a:r>
            <a:r>
              <a:rPr lang="en-US" altLang="zh-CN" sz="3600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echarts</a:t>
            </a:r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为例</a:t>
            </a:r>
            <a:endParaRPr lang="en-US" altLang="zh-CN" sz="36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157" y="3524446"/>
            <a:ext cx="408576" cy="408576"/>
          </a:xfrm>
          <a:prstGeom prst="rect">
            <a:avLst/>
          </a:prstGeom>
        </p:spPr>
      </p:pic>
      <p:grpSp>
        <p:nvGrpSpPr>
          <p:cNvPr id="41" name="组合 40"/>
          <p:cNvGrpSpPr/>
          <p:nvPr/>
        </p:nvGrpSpPr>
        <p:grpSpPr>
          <a:xfrm>
            <a:off x="2281755" y="4168293"/>
            <a:ext cx="1869254" cy="394830"/>
            <a:chOff x="2011509" y="4556999"/>
            <a:chExt cx="1869254" cy="394830"/>
          </a:xfrm>
        </p:grpSpPr>
        <p:sp>
          <p:nvSpPr>
            <p:cNvPr id="20" name="矩形: 圆角 249"/>
            <p:cNvSpPr/>
            <p:nvPr/>
          </p:nvSpPr>
          <p:spPr>
            <a:xfrm>
              <a:off x="2011509" y="4556999"/>
              <a:ext cx="1869254" cy="394830"/>
            </a:xfrm>
            <a:prstGeom prst="roundRect">
              <a:avLst/>
            </a:prstGeom>
            <a:solidFill>
              <a:srgbClr val="7E01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2200" b="1" dirty="0">
                  <a:latin typeface="Agency FB" panose="020B0503020202020204" pitchFamily="34" charset="0"/>
                </a:rPr>
                <a:t>      2022.02.03</a:t>
              </a:r>
              <a:endParaRPr lang="zh-CN" altLang="en-US" sz="2200" b="1" dirty="0">
                <a:latin typeface="Agency FB" panose="020B0503020202020204" pitchFamily="34" charset="0"/>
              </a:endParaRPr>
            </a:p>
          </p:txBody>
        </p:sp>
        <p:pic>
          <p:nvPicPr>
            <p:cNvPr id="40" name="图片 39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15001" y="4606104"/>
              <a:ext cx="297827" cy="297827"/>
            </a:xfrm>
            <a:prstGeom prst="rect">
              <a:avLst/>
            </a:prstGeom>
          </p:spPr>
        </p:pic>
      </p:grpSp>
      <p:cxnSp>
        <p:nvCxnSpPr>
          <p:cNvPr id="43" name="直接连接符 42"/>
          <p:cNvCxnSpPr/>
          <p:nvPr/>
        </p:nvCxnSpPr>
        <p:spPr>
          <a:xfrm>
            <a:off x="636384" y="3571087"/>
            <a:ext cx="6075989" cy="0"/>
          </a:xfrm>
          <a:prstGeom prst="line">
            <a:avLst/>
          </a:prstGeom>
          <a:ln>
            <a:gradFill flip="none" rotWithShape="1">
              <a:gsLst>
                <a:gs pos="100000">
                  <a:schemeClr val="bg2">
                    <a:lumMod val="50000"/>
                  </a:schemeClr>
                </a:gs>
                <a:gs pos="0">
                  <a:schemeClr val="bg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D69B849D-F531-46F1-92C2-BC84036DB497}"/>
              </a:ext>
            </a:extLst>
          </p:cNvPr>
          <p:cNvSpPr txBox="1"/>
          <p:nvPr/>
        </p:nvSpPr>
        <p:spPr>
          <a:xfrm>
            <a:off x="580508" y="2636157"/>
            <a:ext cx="6785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----Using </a:t>
            </a:r>
            <a:r>
              <a:rPr lang="en-US" altLang="zh-CN" sz="2800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Echarts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to generate candle plot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47B5878-249C-40DD-B92D-C7195E2B7336}"/>
              </a:ext>
            </a:extLst>
          </p:cNvPr>
          <p:cNvGrpSpPr/>
          <p:nvPr/>
        </p:nvGrpSpPr>
        <p:grpSpPr>
          <a:xfrm>
            <a:off x="1925935" y="3505394"/>
            <a:ext cx="2580894" cy="448721"/>
            <a:chOff x="499564" y="4581128"/>
            <a:chExt cx="2580894" cy="448721"/>
          </a:xfrm>
        </p:grpSpPr>
        <p:sp>
          <p:nvSpPr>
            <p:cNvPr id="16" name="矩形: 圆角 225">
              <a:extLst>
                <a:ext uri="{FF2B5EF4-FFF2-40B4-BE49-F238E27FC236}">
                  <a16:creationId xmlns:a16="http://schemas.microsoft.com/office/drawing/2014/main" id="{43C5950A-B25A-49E7-9F64-6FB7DC275FDF}"/>
                </a:ext>
              </a:extLst>
            </p:cNvPr>
            <p:cNvSpPr/>
            <p:nvPr/>
          </p:nvSpPr>
          <p:spPr>
            <a:xfrm>
              <a:off x="499564" y="4581128"/>
              <a:ext cx="2580894" cy="448721"/>
            </a:xfrm>
            <a:prstGeom prst="roundRect">
              <a:avLst/>
            </a:prstGeom>
            <a:gradFill>
              <a:gsLst>
                <a:gs pos="100000">
                  <a:schemeClr val="accent5">
                    <a:lumMod val="60000"/>
                    <a:lumOff val="40000"/>
                  </a:schemeClr>
                </a:gs>
                <a:gs pos="0">
                  <a:srgbClr val="7E0174"/>
                </a:gs>
              </a:gsLst>
              <a:lin ang="1200000" scaled="0"/>
            </a:gradFill>
            <a:ln>
              <a:noFill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2000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邹祎鹏</a:t>
              </a:r>
            </a:p>
          </p:txBody>
        </p: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08222C4E-3496-43E1-B774-1DFA818F1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300" y="4601200"/>
              <a:ext cx="408576" cy="408576"/>
            </a:xfrm>
            <a:prstGeom prst="rect">
              <a:avLst/>
            </a:prstGeom>
          </p:spPr>
        </p:pic>
      </p:grp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72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数据清洗 </a:t>
            </a:r>
            <a:r>
              <a:rPr lang="en-US" altLang="zh-CN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– </a:t>
            </a: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成交量转换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8E948AB-6CEF-4C75-AF6B-E690EB3B8D66}"/>
              </a:ext>
            </a:extLst>
          </p:cNvPr>
          <p:cNvCxnSpPr>
            <a:cxnSpLocks/>
          </p:cNvCxnSpPr>
          <p:nvPr/>
        </p:nvCxnSpPr>
        <p:spPr>
          <a:xfrm>
            <a:off x="5989320" y="744583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98620976-9993-4583-8DED-CADD8BC7BECE}"/>
              </a:ext>
            </a:extLst>
          </p:cNvPr>
          <p:cNvSpPr txBox="1"/>
          <p:nvPr/>
        </p:nvSpPr>
        <p:spPr>
          <a:xfrm>
            <a:off x="6304440" y="2106346"/>
            <a:ext cx="5490755" cy="267765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99B6E6"/>
                </a:solidFill>
                <a:effectLst/>
                <a:latin typeface="Consolas" panose="020B0609020204030204" pitchFamily="49" charset="0"/>
                <a:ea typeface="Roboto Mono"/>
              </a:rPr>
              <a:t>def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 volume_adjust(self):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rgbClr val="BFBFBF"/>
              </a:solidFill>
              <a:effectLst/>
              <a:latin typeface="Consolas" panose="020B0609020204030204" pitchFamily="49" charset="0"/>
              <a:ea typeface="Roboto Mono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self.useDf[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'turnover'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] = self.useDf[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'turnover'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].diff()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rgbClr val="BFBFBF"/>
              </a:solidFill>
              <a:effectLst/>
              <a:latin typeface="Consolas" panose="020B0609020204030204" pitchFamily="49" charset="0"/>
              <a:ea typeface="Roboto Mono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self.useDf[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'volume'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] = self.useDf[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'volume'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].diff()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99B6E6"/>
                </a:solidFill>
                <a:effectLst/>
                <a:latin typeface="Consolas" panose="020B0609020204030204" pitchFamily="49" charset="0"/>
                <a:ea typeface="Roboto Mono"/>
              </a:rPr>
              <a:t>print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"Adjusting Volume..."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)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FD26A99-907F-4D9D-AE74-C834A48264B7}"/>
              </a:ext>
            </a:extLst>
          </p:cNvPr>
          <p:cNvSpPr/>
          <p:nvPr/>
        </p:nvSpPr>
        <p:spPr>
          <a:xfrm>
            <a:off x="1619773" y="950872"/>
            <a:ext cx="2618096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Tick</a:t>
            </a:r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数据聚合</a:t>
            </a:r>
          </a:p>
        </p:txBody>
      </p:sp>
      <p:sp>
        <p:nvSpPr>
          <p:cNvPr id="23" name="圆角矩形 1">
            <a:extLst>
              <a:ext uri="{FF2B5EF4-FFF2-40B4-BE49-F238E27FC236}">
                <a16:creationId xmlns:a16="http://schemas.microsoft.com/office/drawing/2014/main" id="{1024998D-BB14-43A3-9155-C7E034F98505}"/>
              </a:ext>
            </a:extLst>
          </p:cNvPr>
          <p:cNvSpPr/>
          <p:nvPr/>
        </p:nvSpPr>
        <p:spPr>
          <a:xfrm>
            <a:off x="1140292" y="1785051"/>
            <a:ext cx="3577059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开盘以来累计成交量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6189F79-0629-4E12-842E-4E0757711E0D}"/>
              </a:ext>
            </a:extLst>
          </p:cNvPr>
          <p:cNvCxnSpPr>
            <a:cxnSpLocks/>
          </p:cNvCxnSpPr>
          <p:nvPr/>
        </p:nvCxnSpPr>
        <p:spPr>
          <a:xfrm>
            <a:off x="2928821" y="2234480"/>
            <a:ext cx="0" cy="641650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圆角矩形 1">
            <a:extLst>
              <a:ext uri="{FF2B5EF4-FFF2-40B4-BE49-F238E27FC236}">
                <a16:creationId xmlns:a16="http://schemas.microsoft.com/office/drawing/2014/main" id="{FF568EEE-D086-42CB-BC13-E604D9061EAB}"/>
              </a:ext>
            </a:extLst>
          </p:cNvPr>
          <p:cNvSpPr/>
          <p:nvPr/>
        </p:nvSpPr>
        <p:spPr>
          <a:xfrm>
            <a:off x="1140292" y="2876130"/>
            <a:ext cx="3577059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每一时刻成交量</a:t>
            </a: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D9AB23FC-8C79-4DC1-91A5-396829CC2A06}"/>
              </a:ext>
            </a:extLst>
          </p:cNvPr>
          <p:cNvCxnSpPr>
            <a:cxnSpLocks/>
          </p:cNvCxnSpPr>
          <p:nvPr/>
        </p:nvCxnSpPr>
        <p:spPr>
          <a:xfrm>
            <a:off x="2928821" y="3233908"/>
            <a:ext cx="0" cy="641650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圆角矩形 1">
            <a:extLst>
              <a:ext uri="{FF2B5EF4-FFF2-40B4-BE49-F238E27FC236}">
                <a16:creationId xmlns:a16="http://schemas.microsoft.com/office/drawing/2014/main" id="{BF01B993-7CCB-45FD-A2C2-45FB5884DE9C}"/>
              </a:ext>
            </a:extLst>
          </p:cNvPr>
          <p:cNvSpPr/>
          <p:nvPr/>
        </p:nvSpPr>
        <p:spPr>
          <a:xfrm>
            <a:off x="1140292" y="3875558"/>
            <a:ext cx="3577059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特定时段累计成交量</a:t>
            </a:r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28CE3627-B538-404C-816C-E14CCAC43334}"/>
              </a:ext>
            </a:extLst>
          </p:cNvPr>
          <p:cNvCxnSpPr>
            <a:cxnSpLocks/>
          </p:cNvCxnSpPr>
          <p:nvPr/>
        </p:nvCxnSpPr>
        <p:spPr>
          <a:xfrm>
            <a:off x="2928821" y="4271507"/>
            <a:ext cx="0" cy="641650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1">
            <a:extLst>
              <a:ext uri="{FF2B5EF4-FFF2-40B4-BE49-F238E27FC236}">
                <a16:creationId xmlns:a16="http://schemas.microsoft.com/office/drawing/2014/main" id="{CB62F851-E01D-414D-86D5-65BB369234CD}"/>
              </a:ext>
            </a:extLst>
          </p:cNvPr>
          <p:cNvSpPr/>
          <p:nvPr/>
        </p:nvSpPr>
        <p:spPr>
          <a:xfrm>
            <a:off x="1140292" y="4913157"/>
            <a:ext cx="3577059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成交均价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0811622-583E-4747-86CB-A4D181EE0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7423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10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可视化结果展示</a:t>
            </a:r>
            <a:r>
              <a:rPr lang="en-US" altLang="zh-CN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——</a:t>
            </a:r>
            <a:r>
              <a:rPr lang="en-US" altLang="zh-CN" sz="2400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mplfinance</a:t>
            </a:r>
            <a:endParaRPr lang="zh-CN" altLang="en-US" sz="2400" b="1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0811622-583E-4747-86CB-A4D181EE0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FFE027B-FABB-4EED-90F7-0FBC46877F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73095" y="693076"/>
            <a:ext cx="7226047" cy="5986201"/>
          </a:xfrm>
          <a:prstGeom prst="rect">
            <a:avLst/>
          </a:prstGeom>
        </p:spPr>
      </p:pic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98B578C-9AC7-408E-86A2-E033FD560D7A}"/>
              </a:ext>
            </a:extLst>
          </p:cNvPr>
          <p:cNvCxnSpPr>
            <a:cxnSpLocks/>
          </p:cNvCxnSpPr>
          <p:nvPr/>
        </p:nvCxnSpPr>
        <p:spPr>
          <a:xfrm>
            <a:off x="4503420" y="796538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圆角矩形 1">
            <a:extLst>
              <a:ext uri="{FF2B5EF4-FFF2-40B4-BE49-F238E27FC236}">
                <a16:creationId xmlns:a16="http://schemas.microsoft.com/office/drawing/2014/main" id="{FAD4ED9F-B9CC-49E9-975B-B1F3F02DEA4A}"/>
              </a:ext>
            </a:extLst>
          </p:cNvPr>
          <p:cNvSpPr/>
          <p:nvPr/>
        </p:nvSpPr>
        <p:spPr>
          <a:xfrm>
            <a:off x="453738" y="1396789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1. 交互式显示鼠标所在点数据信息</a:t>
            </a:r>
          </a:p>
        </p:txBody>
      </p:sp>
      <p:sp>
        <p:nvSpPr>
          <p:cNvPr id="14" name="圆角矩形 1">
            <a:extLst>
              <a:ext uri="{FF2B5EF4-FFF2-40B4-BE49-F238E27FC236}">
                <a16:creationId xmlns:a16="http://schemas.microsoft.com/office/drawing/2014/main" id="{D9140844-288C-4AC0-A8D7-9959DB3DA2D1}"/>
              </a:ext>
            </a:extLst>
          </p:cNvPr>
          <p:cNvSpPr/>
          <p:nvPr/>
        </p:nvSpPr>
        <p:spPr>
          <a:xfrm>
            <a:off x="453738" y="2160272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2. 输入所需股票代码以切换数据显示</a:t>
            </a:r>
          </a:p>
        </p:txBody>
      </p:sp>
      <p:sp>
        <p:nvSpPr>
          <p:cNvPr id="15" name="圆角矩形 1">
            <a:extLst>
              <a:ext uri="{FF2B5EF4-FFF2-40B4-BE49-F238E27FC236}">
                <a16:creationId xmlns:a16="http://schemas.microsoft.com/office/drawing/2014/main" id="{1415CF72-6E0E-4267-A974-9ADE577D3B9F}"/>
              </a:ext>
            </a:extLst>
          </p:cNvPr>
          <p:cNvSpPr/>
          <p:nvPr/>
        </p:nvSpPr>
        <p:spPr>
          <a:xfrm>
            <a:off x="453738" y="2923755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3. 点击切换K线显示频率</a:t>
            </a:r>
          </a:p>
        </p:txBody>
      </p:sp>
      <p:sp>
        <p:nvSpPr>
          <p:cNvPr id="16" name="圆角矩形 1">
            <a:extLst>
              <a:ext uri="{FF2B5EF4-FFF2-40B4-BE49-F238E27FC236}">
                <a16:creationId xmlns:a16="http://schemas.microsoft.com/office/drawing/2014/main" id="{2C22669A-F34E-4670-8313-7B61B73E0205}"/>
              </a:ext>
            </a:extLst>
          </p:cNvPr>
          <p:cNvSpPr/>
          <p:nvPr/>
        </p:nvSpPr>
        <p:spPr>
          <a:xfrm>
            <a:off x="453738" y="3687238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4. 可以显示均线数据</a:t>
            </a:r>
          </a:p>
        </p:txBody>
      </p:sp>
      <p:sp>
        <p:nvSpPr>
          <p:cNvPr id="17" name="圆角矩形 1">
            <a:extLst>
              <a:ext uri="{FF2B5EF4-FFF2-40B4-BE49-F238E27FC236}">
                <a16:creationId xmlns:a16="http://schemas.microsoft.com/office/drawing/2014/main" id="{1E1AD8EE-B36F-4218-AF3A-C711EC973AF1}"/>
              </a:ext>
            </a:extLst>
          </p:cNvPr>
          <p:cNvSpPr/>
          <p:nvPr/>
        </p:nvSpPr>
        <p:spPr>
          <a:xfrm>
            <a:off x="453738" y="4450721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5. 可以显示成交量数据</a:t>
            </a:r>
          </a:p>
        </p:txBody>
      </p:sp>
      <p:sp>
        <p:nvSpPr>
          <p:cNvPr id="19" name="圆角矩形 1">
            <a:extLst>
              <a:ext uri="{FF2B5EF4-FFF2-40B4-BE49-F238E27FC236}">
                <a16:creationId xmlns:a16="http://schemas.microsoft.com/office/drawing/2014/main" id="{CB1FC466-BB29-4D9E-92BB-F37E8128C17E}"/>
              </a:ext>
            </a:extLst>
          </p:cNvPr>
          <p:cNvSpPr/>
          <p:nvPr/>
        </p:nvSpPr>
        <p:spPr>
          <a:xfrm>
            <a:off x="453738" y="5214204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6. 可以自定义指标显示（MACD, KDJ等）</a:t>
            </a:r>
          </a:p>
        </p:txBody>
      </p:sp>
    </p:spTree>
    <p:extLst>
      <p:ext uri="{BB962C8B-B14F-4D97-AF65-F5344CB8AC3E}">
        <p14:creationId xmlns:p14="http://schemas.microsoft.com/office/powerpoint/2010/main" val="1851301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7" name="think-cell 幻灯片" r:id="rId7" imgW="10160" imgH="10160" progId="TCLayout.ActiveDocument.1">
                  <p:embed/>
                </p:oleObj>
              </mc:Choice>
              <mc:Fallback>
                <p:oleObj name="think-cell 幻灯片" r:id="rId7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可视化结果展示</a:t>
            </a:r>
            <a:r>
              <a:rPr lang="en-US" altLang="zh-CN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——</a:t>
            </a:r>
            <a:r>
              <a:rPr lang="en-US" altLang="zh-CN" sz="2400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mplfinance</a:t>
            </a:r>
            <a:endParaRPr lang="zh-CN" altLang="en-US" sz="2400" b="1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0811622-583E-4747-86CB-A4D181EE0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98B578C-9AC7-408E-86A2-E033FD560D7A}"/>
              </a:ext>
            </a:extLst>
          </p:cNvPr>
          <p:cNvCxnSpPr>
            <a:cxnSpLocks/>
          </p:cNvCxnSpPr>
          <p:nvPr/>
        </p:nvCxnSpPr>
        <p:spPr>
          <a:xfrm>
            <a:off x="4503420" y="796538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圆角矩形 1">
            <a:extLst>
              <a:ext uri="{FF2B5EF4-FFF2-40B4-BE49-F238E27FC236}">
                <a16:creationId xmlns:a16="http://schemas.microsoft.com/office/drawing/2014/main" id="{FAD4ED9F-B9CC-49E9-975B-B1F3F02DEA4A}"/>
              </a:ext>
            </a:extLst>
          </p:cNvPr>
          <p:cNvSpPr/>
          <p:nvPr/>
        </p:nvSpPr>
        <p:spPr>
          <a:xfrm>
            <a:off x="453738" y="1396789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1. 交互式显示鼠标所在点数据信息</a:t>
            </a:r>
          </a:p>
        </p:txBody>
      </p:sp>
      <p:sp>
        <p:nvSpPr>
          <p:cNvPr id="14" name="圆角矩形 1">
            <a:extLst>
              <a:ext uri="{FF2B5EF4-FFF2-40B4-BE49-F238E27FC236}">
                <a16:creationId xmlns:a16="http://schemas.microsoft.com/office/drawing/2014/main" id="{D9140844-288C-4AC0-A8D7-9959DB3DA2D1}"/>
              </a:ext>
            </a:extLst>
          </p:cNvPr>
          <p:cNvSpPr/>
          <p:nvPr/>
        </p:nvSpPr>
        <p:spPr>
          <a:xfrm>
            <a:off x="453738" y="2160272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2. 输入所需股票代码以切换数据显示</a:t>
            </a:r>
          </a:p>
        </p:txBody>
      </p:sp>
      <p:sp>
        <p:nvSpPr>
          <p:cNvPr id="15" name="圆角矩形 1">
            <a:extLst>
              <a:ext uri="{FF2B5EF4-FFF2-40B4-BE49-F238E27FC236}">
                <a16:creationId xmlns:a16="http://schemas.microsoft.com/office/drawing/2014/main" id="{1415CF72-6E0E-4267-A974-9ADE577D3B9F}"/>
              </a:ext>
            </a:extLst>
          </p:cNvPr>
          <p:cNvSpPr/>
          <p:nvPr/>
        </p:nvSpPr>
        <p:spPr>
          <a:xfrm>
            <a:off x="453738" y="2923755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3. 点击切换K线显示频率</a:t>
            </a:r>
          </a:p>
        </p:txBody>
      </p:sp>
      <p:sp>
        <p:nvSpPr>
          <p:cNvPr id="16" name="圆角矩形 1">
            <a:extLst>
              <a:ext uri="{FF2B5EF4-FFF2-40B4-BE49-F238E27FC236}">
                <a16:creationId xmlns:a16="http://schemas.microsoft.com/office/drawing/2014/main" id="{2C22669A-F34E-4670-8313-7B61B73E0205}"/>
              </a:ext>
            </a:extLst>
          </p:cNvPr>
          <p:cNvSpPr/>
          <p:nvPr/>
        </p:nvSpPr>
        <p:spPr>
          <a:xfrm>
            <a:off x="453738" y="3687238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4. 可以显示均线数据</a:t>
            </a:r>
          </a:p>
        </p:txBody>
      </p:sp>
      <p:sp>
        <p:nvSpPr>
          <p:cNvPr id="17" name="圆角矩形 1">
            <a:extLst>
              <a:ext uri="{FF2B5EF4-FFF2-40B4-BE49-F238E27FC236}">
                <a16:creationId xmlns:a16="http://schemas.microsoft.com/office/drawing/2014/main" id="{1E1AD8EE-B36F-4218-AF3A-C711EC973AF1}"/>
              </a:ext>
            </a:extLst>
          </p:cNvPr>
          <p:cNvSpPr/>
          <p:nvPr/>
        </p:nvSpPr>
        <p:spPr>
          <a:xfrm>
            <a:off x="453738" y="4450721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5. 可以显示成交量数据</a:t>
            </a:r>
          </a:p>
        </p:txBody>
      </p:sp>
      <p:sp>
        <p:nvSpPr>
          <p:cNvPr id="19" name="圆角矩形 1">
            <a:extLst>
              <a:ext uri="{FF2B5EF4-FFF2-40B4-BE49-F238E27FC236}">
                <a16:creationId xmlns:a16="http://schemas.microsoft.com/office/drawing/2014/main" id="{CB1FC466-BB29-4D9E-92BB-F37E8128C17E}"/>
              </a:ext>
            </a:extLst>
          </p:cNvPr>
          <p:cNvSpPr/>
          <p:nvPr/>
        </p:nvSpPr>
        <p:spPr>
          <a:xfrm>
            <a:off x="453738" y="5214204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6. 可以自定义指标显示（MACD, KDJ等）</a:t>
            </a:r>
          </a:p>
        </p:txBody>
      </p:sp>
      <p:pic>
        <p:nvPicPr>
          <p:cNvPr id="2" name="20220203_221007">
            <a:hlinkClick r:id="" action="ppaction://media"/>
            <a:extLst>
              <a:ext uri="{FF2B5EF4-FFF2-40B4-BE49-F238E27FC236}">
                <a16:creationId xmlns:a16="http://schemas.microsoft.com/office/drawing/2014/main" id="{E9DCA4AE-16FA-4334-8D92-FF4D737D585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743268" y="1321590"/>
            <a:ext cx="7096943" cy="4731295"/>
          </a:xfrm>
          <a:prstGeom prst="rect">
            <a:avLst/>
          </a:prstGeom>
        </p:spPr>
      </p:pic>
      <p:sp>
        <p:nvSpPr>
          <p:cNvPr id="21" name="圆角矩形 1">
            <a:extLst>
              <a:ext uri="{FF2B5EF4-FFF2-40B4-BE49-F238E27FC236}">
                <a16:creationId xmlns:a16="http://schemas.microsoft.com/office/drawing/2014/main" id="{20448DD9-A5B4-4FFE-AF00-4837B80E11D4}"/>
              </a:ext>
            </a:extLst>
          </p:cNvPr>
          <p:cNvSpPr/>
          <p:nvPr/>
        </p:nvSpPr>
        <p:spPr>
          <a:xfrm>
            <a:off x="7067331" y="715527"/>
            <a:ext cx="2609849" cy="325535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视频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-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点击播放</a:t>
            </a:r>
          </a:p>
        </p:txBody>
      </p:sp>
    </p:spTree>
    <p:extLst>
      <p:ext uri="{BB962C8B-B14F-4D97-AF65-F5344CB8AC3E}">
        <p14:creationId xmlns:p14="http://schemas.microsoft.com/office/powerpoint/2010/main" val="27137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2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9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可视化结果展示</a:t>
            </a:r>
            <a:r>
              <a:rPr lang="en-US" altLang="zh-CN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——</a:t>
            </a:r>
            <a:r>
              <a:rPr lang="en-US" altLang="zh-CN" sz="2400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echarts</a:t>
            </a:r>
            <a:endParaRPr lang="zh-CN" altLang="en-US" sz="2400" b="1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0811622-583E-4747-86CB-A4D181EE0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87D5DF3-2C23-4FEC-8EDE-11CE70E7B9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9582" y="731520"/>
            <a:ext cx="7120629" cy="6046724"/>
          </a:xfrm>
          <a:prstGeom prst="rect">
            <a:avLst/>
          </a:prstGeom>
        </p:spPr>
      </p:pic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A247EA0-EA6F-42E2-924D-A68E7BF5A24F}"/>
              </a:ext>
            </a:extLst>
          </p:cNvPr>
          <p:cNvCxnSpPr>
            <a:cxnSpLocks/>
          </p:cNvCxnSpPr>
          <p:nvPr/>
        </p:nvCxnSpPr>
        <p:spPr>
          <a:xfrm>
            <a:off x="4503420" y="796538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1">
            <a:extLst>
              <a:ext uri="{FF2B5EF4-FFF2-40B4-BE49-F238E27FC236}">
                <a16:creationId xmlns:a16="http://schemas.microsoft.com/office/drawing/2014/main" id="{051D1146-7D04-468C-8317-2263720246F3}"/>
              </a:ext>
            </a:extLst>
          </p:cNvPr>
          <p:cNvSpPr/>
          <p:nvPr/>
        </p:nvSpPr>
        <p:spPr>
          <a:xfrm>
            <a:off x="453738" y="1068942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可以根据需求选择股票代码显示</a:t>
            </a:r>
          </a:p>
        </p:txBody>
      </p:sp>
      <p:sp>
        <p:nvSpPr>
          <p:cNvPr id="28" name="圆角矩形 1">
            <a:extLst>
              <a:ext uri="{FF2B5EF4-FFF2-40B4-BE49-F238E27FC236}">
                <a16:creationId xmlns:a16="http://schemas.microsoft.com/office/drawing/2014/main" id="{29A3689F-C971-4564-8AC3-1C5D33565B9D}"/>
              </a:ext>
            </a:extLst>
          </p:cNvPr>
          <p:cNvSpPr/>
          <p:nvPr/>
        </p:nvSpPr>
        <p:spPr>
          <a:xfrm>
            <a:off x="453738" y="1832425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可以点击切换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线显示频率</a:t>
            </a:r>
          </a:p>
        </p:txBody>
      </p:sp>
      <p:sp>
        <p:nvSpPr>
          <p:cNvPr id="29" name="圆角矩形 1">
            <a:extLst>
              <a:ext uri="{FF2B5EF4-FFF2-40B4-BE49-F238E27FC236}">
                <a16:creationId xmlns:a16="http://schemas.microsoft.com/office/drawing/2014/main" id="{D78AE906-1C4F-453C-A0F0-C2E6673B33DC}"/>
              </a:ext>
            </a:extLst>
          </p:cNvPr>
          <p:cNvSpPr/>
          <p:nvPr/>
        </p:nvSpPr>
        <p:spPr>
          <a:xfrm>
            <a:off x="453738" y="2595908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可以自定义要显示的均线指标，点击可取消显示</a:t>
            </a:r>
          </a:p>
        </p:txBody>
      </p:sp>
      <p:sp>
        <p:nvSpPr>
          <p:cNvPr id="30" name="圆角矩形 1">
            <a:extLst>
              <a:ext uri="{FF2B5EF4-FFF2-40B4-BE49-F238E27FC236}">
                <a16:creationId xmlns:a16="http://schemas.microsoft.com/office/drawing/2014/main" id="{163B14EC-CF7A-4F13-BA60-EC984C535BB0}"/>
              </a:ext>
            </a:extLst>
          </p:cNvPr>
          <p:cNvSpPr/>
          <p:nvPr/>
        </p:nvSpPr>
        <p:spPr>
          <a:xfrm>
            <a:off x="453738" y="3359391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可以交互显示股票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线四价、均线指标</a:t>
            </a:r>
          </a:p>
        </p:txBody>
      </p:sp>
      <p:sp>
        <p:nvSpPr>
          <p:cNvPr id="32" name="圆角矩形 1">
            <a:extLst>
              <a:ext uri="{FF2B5EF4-FFF2-40B4-BE49-F238E27FC236}">
                <a16:creationId xmlns:a16="http://schemas.microsoft.com/office/drawing/2014/main" id="{E6DD28E0-D632-4AA1-A065-FDEFB1E8BEC2}"/>
              </a:ext>
            </a:extLst>
          </p:cNvPr>
          <p:cNvSpPr/>
          <p:nvPr/>
        </p:nvSpPr>
        <p:spPr>
          <a:xfrm>
            <a:off x="453738" y="4122874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可以交互显示成交量</a:t>
            </a:r>
          </a:p>
        </p:txBody>
      </p:sp>
      <p:sp>
        <p:nvSpPr>
          <p:cNvPr id="33" name="圆角矩形 1">
            <a:extLst>
              <a:ext uri="{FF2B5EF4-FFF2-40B4-BE49-F238E27FC236}">
                <a16:creationId xmlns:a16="http://schemas.microsoft.com/office/drawing/2014/main" id="{080B7834-3AB2-4695-971C-18D48176E4B1}"/>
              </a:ext>
            </a:extLst>
          </p:cNvPr>
          <p:cNvSpPr/>
          <p:nvPr/>
        </p:nvSpPr>
        <p:spPr>
          <a:xfrm>
            <a:off x="453738" y="4886357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可以交互显示多种自定义指标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(MACD, KDJ...)</a:t>
            </a:r>
          </a:p>
        </p:txBody>
      </p:sp>
      <p:sp>
        <p:nvSpPr>
          <p:cNvPr id="34" name="圆角矩形 1">
            <a:extLst>
              <a:ext uri="{FF2B5EF4-FFF2-40B4-BE49-F238E27FC236}">
                <a16:creationId xmlns:a16="http://schemas.microsoft.com/office/drawing/2014/main" id="{9D584913-7175-4DBA-838D-B4288DA70C18}"/>
              </a:ext>
            </a:extLst>
          </p:cNvPr>
          <p:cNvSpPr/>
          <p:nvPr/>
        </p:nvSpPr>
        <p:spPr>
          <a:xfrm>
            <a:off x="453738" y="5649838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7.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可以通过拖动调整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线图缩放比例</a:t>
            </a:r>
          </a:p>
        </p:txBody>
      </p:sp>
    </p:spTree>
    <p:extLst>
      <p:ext uri="{BB962C8B-B14F-4D97-AF65-F5344CB8AC3E}">
        <p14:creationId xmlns:p14="http://schemas.microsoft.com/office/powerpoint/2010/main" val="2143143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33" name="think-cell 幻灯片" r:id="rId7" imgW="10160" imgH="10160" progId="TCLayout.ActiveDocument.1">
                  <p:embed/>
                </p:oleObj>
              </mc:Choice>
              <mc:Fallback>
                <p:oleObj name="think-cell 幻灯片" r:id="rId7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可视化结果展示</a:t>
            </a:r>
            <a:r>
              <a:rPr lang="en-US" altLang="zh-CN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——</a:t>
            </a:r>
            <a:r>
              <a:rPr lang="en-US" altLang="zh-CN" sz="2400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echarts</a:t>
            </a:r>
            <a:endParaRPr lang="zh-CN" altLang="en-US" sz="2400" b="1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0811622-583E-4747-86CB-A4D181EE0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A247EA0-EA6F-42E2-924D-A68E7BF5A24F}"/>
              </a:ext>
            </a:extLst>
          </p:cNvPr>
          <p:cNvCxnSpPr>
            <a:cxnSpLocks/>
          </p:cNvCxnSpPr>
          <p:nvPr/>
        </p:nvCxnSpPr>
        <p:spPr>
          <a:xfrm>
            <a:off x="4503420" y="796538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1">
            <a:extLst>
              <a:ext uri="{FF2B5EF4-FFF2-40B4-BE49-F238E27FC236}">
                <a16:creationId xmlns:a16="http://schemas.microsoft.com/office/drawing/2014/main" id="{051D1146-7D04-468C-8317-2263720246F3}"/>
              </a:ext>
            </a:extLst>
          </p:cNvPr>
          <p:cNvSpPr/>
          <p:nvPr/>
        </p:nvSpPr>
        <p:spPr>
          <a:xfrm>
            <a:off x="453738" y="1068942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可以根据需求选择股票代码显示</a:t>
            </a:r>
          </a:p>
        </p:txBody>
      </p:sp>
      <p:sp>
        <p:nvSpPr>
          <p:cNvPr id="28" name="圆角矩形 1">
            <a:extLst>
              <a:ext uri="{FF2B5EF4-FFF2-40B4-BE49-F238E27FC236}">
                <a16:creationId xmlns:a16="http://schemas.microsoft.com/office/drawing/2014/main" id="{29A3689F-C971-4564-8AC3-1C5D33565B9D}"/>
              </a:ext>
            </a:extLst>
          </p:cNvPr>
          <p:cNvSpPr/>
          <p:nvPr/>
        </p:nvSpPr>
        <p:spPr>
          <a:xfrm>
            <a:off x="453738" y="1832425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可以点击切换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线显示频率</a:t>
            </a:r>
          </a:p>
        </p:txBody>
      </p:sp>
      <p:sp>
        <p:nvSpPr>
          <p:cNvPr id="29" name="圆角矩形 1">
            <a:extLst>
              <a:ext uri="{FF2B5EF4-FFF2-40B4-BE49-F238E27FC236}">
                <a16:creationId xmlns:a16="http://schemas.microsoft.com/office/drawing/2014/main" id="{D78AE906-1C4F-453C-A0F0-C2E6673B33DC}"/>
              </a:ext>
            </a:extLst>
          </p:cNvPr>
          <p:cNvSpPr/>
          <p:nvPr/>
        </p:nvSpPr>
        <p:spPr>
          <a:xfrm>
            <a:off x="453738" y="2595908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可以自定义要显示的均线指标，点击可取消显示</a:t>
            </a:r>
          </a:p>
        </p:txBody>
      </p:sp>
      <p:sp>
        <p:nvSpPr>
          <p:cNvPr id="30" name="圆角矩形 1">
            <a:extLst>
              <a:ext uri="{FF2B5EF4-FFF2-40B4-BE49-F238E27FC236}">
                <a16:creationId xmlns:a16="http://schemas.microsoft.com/office/drawing/2014/main" id="{163B14EC-CF7A-4F13-BA60-EC984C535BB0}"/>
              </a:ext>
            </a:extLst>
          </p:cNvPr>
          <p:cNvSpPr/>
          <p:nvPr/>
        </p:nvSpPr>
        <p:spPr>
          <a:xfrm>
            <a:off x="453738" y="3359391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可以交互显示股票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线四价、均线指标</a:t>
            </a:r>
          </a:p>
        </p:txBody>
      </p:sp>
      <p:sp>
        <p:nvSpPr>
          <p:cNvPr id="32" name="圆角矩形 1">
            <a:extLst>
              <a:ext uri="{FF2B5EF4-FFF2-40B4-BE49-F238E27FC236}">
                <a16:creationId xmlns:a16="http://schemas.microsoft.com/office/drawing/2014/main" id="{E6DD28E0-D632-4AA1-A065-FDEFB1E8BEC2}"/>
              </a:ext>
            </a:extLst>
          </p:cNvPr>
          <p:cNvSpPr/>
          <p:nvPr/>
        </p:nvSpPr>
        <p:spPr>
          <a:xfrm>
            <a:off x="453738" y="4122874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可以交互显示成交量</a:t>
            </a:r>
          </a:p>
        </p:txBody>
      </p:sp>
      <p:sp>
        <p:nvSpPr>
          <p:cNvPr id="33" name="圆角矩形 1">
            <a:extLst>
              <a:ext uri="{FF2B5EF4-FFF2-40B4-BE49-F238E27FC236}">
                <a16:creationId xmlns:a16="http://schemas.microsoft.com/office/drawing/2014/main" id="{080B7834-3AB2-4695-971C-18D48176E4B1}"/>
              </a:ext>
            </a:extLst>
          </p:cNvPr>
          <p:cNvSpPr/>
          <p:nvPr/>
        </p:nvSpPr>
        <p:spPr>
          <a:xfrm>
            <a:off x="453738" y="4886357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可以交互显示多种自定义指标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(MACD, KDJ...)</a:t>
            </a:r>
          </a:p>
        </p:txBody>
      </p:sp>
      <p:sp>
        <p:nvSpPr>
          <p:cNvPr id="34" name="圆角矩形 1">
            <a:extLst>
              <a:ext uri="{FF2B5EF4-FFF2-40B4-BE49-F238E27FC236}">
                <a16:creationId xmlns:a16="http://schemas.microsoft.com/office/drawing/2014/main" id="{9D584913-7175-4DBA-838D-B4288DA70C18}"/>
              </a:ext>
            </a:extLst>
          </p:cNvPr>
          <p:cNvSpPr/>
          <p:nvPr/>
        </p:nvSpPr>
        <p:spPr>
          <a:xfrm>
            <a:off x="453738" y="5649838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7.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可以通过拖动调整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线图缩放比例</a:t>
            </a:r>
          </a:p>
        </p:txBody>
      </p:sp>
      <p:pic>
        <p:nvPicPr>
          <p:cNvPr id="19" name="20220203_173428">
            <a:hlinkClick r:id="" action="ppaction://media"/>
            <a:extLst>
              <a:ext uri="{FF2B5EF4-FFF2-40B4-BE49-F238E27FC236}">
                <a16:creationId xmlns:a16="http://schemas.microsoft.com/office/drawing/2014/main" id="{A8DCC1D7-85A7-484A-B93F-9460D9BA4B0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649725" y="1151780"/>
            <a:ext cx="7445063" cy="4963375"/>
          </a:xfrm>
          <a:prstGeom prst="rect">
            <a:avLst/>
          </a:prstGeom>
        </p:spPr>
      </p:pic>
      <p:sp>
        <p:nvSpPr>
          <p:cNvPr id="23" name="圆角矩形 1">
            <a:extLst>
              <a:ext uri="{FF2B5EF4-FFF2-40B4-BE49-F238E27FC236}">
                <a16:creationId xmlns:a16="http://schemas.microsoft.com/office/drawing/2014/main" id="{9B503CBE-E940-4EE0-B8A8-0A3CB2664921}"/>
              </a:ext>
            </a:extLst>
          </p:cNvPr>
          <p:cNvSpPr/>
          <p:nvPr/>
        </p:nvSpPr>
        <p:spPr>
          <a:xfrm>
            <a:off x="7067331" y="715527"/>
            <a:ext cx="2609849" cy="325535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视频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-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点击播放</a:t>
            </a:r>
          </a:p>
        </p:txBody>
      </p:sp>
    </p:spTree>
    <p:extLst>
      <p:ext uri="{BB962C8B-B14F-4D97-AF65-F5344CB8AC3E}">
        <p14:creationId xmlns:p14="http://schemas.microsoft.com/office/powerpoint/2010/main" val="3404870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14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9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行情回放结果展示</a:t>
            </a:r>
            <a:r>
              <a:rPr lang="en-US" altLang="zh-CN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——</a:t>
            </a:r>
            <a:r>
              <a:rPr lang="en-US" altLang="zh-CN" sz="2400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echarts</a:t>
            </a:r>
            <a:endParaRPr lang="zh-CN" altLang="en-US" sz="2400" b="1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0811622-583E-4747-86CB-A4D181EE0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A247EA0-EA6F-42E2-924D-A68E7BF5A24F}"/>
              </a:ext>
            </a:extLst>
          </p:cNvPr>
          <p:cNvCxnSpPr>
            <a:cxnSpLocks/>
          </p:cNvCxnSpPr>
          <p:nvPr/>
        </p:nvCxnSpPr>
        <p:spPr>
          <a:xfrm>
            <a:off x="4503420" y="796538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1">
            <a:extLst>
              <a:ext uri="{FF2B5EF4-FFF2-40B4-BE49-F238E27FC236}">
                <a16:creationId xmlns:a16="http://schemas.microsoft.com/office/drawing/2014/main" id="{051D1146-7D04-468C-8317-2263720246F3}"/>
              </a:ext>
            </a:extLst>
          </p:cNvPr>
          <p:cNvSpPr/>
          <p:nvPr/>
        </p:nvSpPr>
        <p:spPr>
          <a:xfrm>
            <a:off x="453738" y="1068942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可以根据需求显示股票数据</a:t>
            </a:r>
          </a:p>
        </p:txBody>
      </p:sp>
      <p:sp>
        <p:nvSpPr>
          <p:cNvPr id="28" name="圆角矩形 1">
            <a:extLst>
              <a:ext uri="{FF2B5EF4-FFF2-40B4-BE49-F238E27FC236}">
                <a16:creationId xmlns:a16="http://schemas.microsoft.com/office/drawing/2014/main" id="{29A3689F-C971-4564-8AC3-1C5D33565B9D}"/>
              </a:ext>
            </a:extLst>
          </p:cNvPr>
          <p:cNvSpPr/>
          <p:nvPr/>
        </p:nvSpPr>
        <p:spPr>
          <a:xfrm>
            <a:off x="453738" y="1832425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可以点击取消均线数据显示</a:t>
            </a:r>
          </a:p>
        </p:txBody>
      </p:sp>
      <p:sp>
        <p:nvSpPr>
          <p:cNvPr id="29" name="圆角矩形 1">
            <a:extLst>
              <a:ext uri="{FF2B5EF4-FFF2-40B4-BE49-F238E27FC236}">
                <a16:creationId xmlns:a16="http://schemas.microsoft.com/office/drawing/2014/main" id="{D78AE906-1C4F-453C-A0F0-C2E6673B33DC}"/>
              </a:ext>
            </a:extLst>
          </p:cNvPr>
          <p:cNvSpPr/>
          <p:nvPr/>
        </p:nvSpPr>
        <p:spPr>
          <a:xfrm>
            <a:off x="453738" y="2595908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在行情回放同时可以进行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线数据交互</a:t>
            </a:r>
          </a:p>
        </p:txBody>
      </p:sp>
      <p:sp>
        <p:nvSpPr>
          <p:cNvPr id="30" name="圆角矩形 1">
            <a:extLst>
              <a:ext uri="{FF2B5EF4-FFF2-40B4-BE49-F238E27FC236}">
                <a16:creationId xmlns:a16="http://schemas.microsoft.com/office/drawing/2014/main" id="{163B14EC-CF7A-4F13-BA60-EC984C535BB0}"/>
              </a:ext>
            </a:extLst>
          </p:cNvPr>
          <p:cNvSpPr/>
          <p:nvPr/>
        </p:nvSpPr>
        <p:spPr>
          <a:xfrm>
            <a:off x="453738" y="3359391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成交量数据可交互式显示</a:t>
            </a:r>
          </a:p>
        </p:txBody>
      </p:sp>
      <p:sp>
        <p:nvSpPr>
          <p:cNvPr id="32" name="圆角矩形 1">
            <a:extLst>
              <a:ext uri="{FF2B5EF4-FFF2-40B4-BE49-F238E27FC236}">
                <a16:creationId xmlns:a16="http://schemas.microsoft.com/office/drawing/2014/main" id="{E6DD28E0-D632-4AA1-A065-FDEFB1E8BEC2}"/>
              </a:ext>
            </a:extLst>
          </p:cNvPr>
          <p:cNvSpPr/>
          <p:nvPr/>
        </p:nvSpPr>
        <p:spPr>
          <a:xfrm>
            <a:off x="453738" y="4122874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行情回放系统可以暂停</a:t>
            </a:r>
          </a:p>
        </p:txBody>
      </p:sp>
      <p:sp>
        <p:nvSpPr>
          <p:cNvPr id="33" name="圆角矩形 1">
            <a:extLst>
              <a:ext uri="{FF2B5EF4-FFF2-40B4-BE49-F238E27FC236}">
                <a16:creationId xmlns:a16="http://schemas.microsoft.com/office/drawing/2014/main" id="{080B7834-3AB2-4695-971C-18D48176E4B1}"/>
              </a:ext>
            </a:extLst>
          </p:cNvPr>
          <p:cNvSpPr/>
          <p:nvPr/>
        </p:nvSpPr>
        <p:spPr>
          <a:xfrm>
            <a:off x="453738" y="4886357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通过滑动可以加快回放速度；回放速度可自定义</a:t>
            </a:r>
          </a:p>
        </p:txBody>
      </p:sp>
      <p:sp>
        <p:nvSpPr>
          <p:cNvPr id="34" name="圆角矩形 1">
            <a:extLst>
              <a:ext uri="{FF2B5EF4-FFF2-40B4-BE49-F238E27FC236}">
                <a16:creationId xmlns:a16="http://schemas.microsoft.com/office/drawing/2014/main" id="{9D584913-7175-4DBA-838D-B4288DA70C18}"/>
              </a:ext>
            </a:extLst>
          </p:cNvPr>
          <p:cNvSpPr/>
          <p:nvPr/>
        </p:nvSpPr>
        <p:spPr>
          <a:xfrm>
            <a:off x="453738" y="5649838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7.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通过鼠标滑轮可以放大细节呈现</a:t>
            </a:r>
          </a:p>
        </p:txBody>
      </p:sp>
      <p:sp>
        <p:nvSpPr>
          <p:cNvPr id="23" name="圆角矩形 1">
            <a:extLst>
              <a:ext uri="{FF2B5EF4-FFF2-40B4-BE49-F238E27FC236}">
                <a16:creationId xmlns:a16="http://schemas.microsoft.com/office/drawing/2014/main" id="{9B503CBE-E940-4EE0-B8A8-0A3CB2664921}"/>
              </a:ext>
            </a:extLst>
          </p:cNvPr>
          <p:cNvSpPr/>
          <p:nvPr/>
        </p:nvSpPr>
        <p:spPr>
          <a:xfrm>
            <a:off x="7067331" y="715527"/>
            <a:ext cx="2609849" cy="325535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视频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-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点击播放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FE9230-138C-43B2-996F-E2909D8720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9171" y="1593705"/>
            <a:ext cx="7126167" cy="40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862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0" name="think-cell 幻灯片" r:id="rId7" imgW="10160" imgH="10160" progId="TCLayout.ActiveDocument.1">
                  <p:embed/>
                </p:oleObj>
              </mc:Choice>
              <mc:Fallback>
                <p:oleObj name="think-cell 幻灯片" r:id="rId7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行情回放结果展示</a:t>
            </a:r>
            <a:r>
              <a:rPr lang="en-US" altLang="zh-CN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——</a:t>
            </a:r>
            <a:r>
              <a:rPr lang="en-US" altLang="zh-CN" sz="2400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echarts</a:t>
            </a:r>
            <a:endParaRPr lang="zh-CN" altLang="en-US" sz="2400" b="1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0811622-583E-4747-86CB-A4D181EE0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A247EA0-EA6F-42E2-924D-A68E7BF5A24F}"/>
              </a:ext>
            </a:extLst>
          </p:cNvPr>
          <p:cNvCxnSpPr>
            <a:cxnSpLocks/>
          </p:cNvCxnSpPr>
          <p:nvPr/>
        </p:nvCxnSpPr>
        <p:spPr>
          <a:xfrm>
            <a:off x="4503420" y="796538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1">
            <a:extLst>
              <a:ext uri="{FF2B5EF4-FFF2-40B4-BE49-F238E27FC236}">
                <a16:creationId xmlns:a16="http://schemas.microsoft.com/office/drawing/2014/main" id="{051D1146-7D04-468C-8317-2263720246F3}"/>
              </a:ext>
            </a:extLst>
          </p:cNvPr>
          <p:cNvSpPr/>
          <p:nvPr/>
        </p:nvSpPr>
        <p:spPr>
          <a:xfrm>
            <a:off x="453738" y="1068942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可以根据需求选择股票代码显示</a:t>
            </a:r>
          </a:p>
        </p:txBody>
      </p:sp>
      <p:sp>
        <p:nvSpPr>
          <p:cNvPr id="28" name="圆角矩形 1">
            <a:extLst>
              <a:ext uri="{FF2B5EF4-FFF2-40B4-BE49-F238E27FC236}">
                <a16:creationId xmlns:a16="http://schemas.microsoft.com/office/drawing/2014/main" id="{29A3689F-C971-4564-8AC3-1C5D33565B9D}"/>
              </a:ext>
            </a:extLst>
          </p:cNvPr>
          <p:cNvSpPr/>
          <p:nvPr/>
        </p:nvSpPr>
        <p:spPr>
          <a:xfrm>
            <a:off x="453738" y="1832425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可以点击切换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线显示频率</a:t>
            </a:r>
          </a:p>
        </p:txBody>
      </p:sp>
      <p:sp>
        <p:nvSpPr>
          <p:cNvPr id="29" name="圆角矩形 1">
            <a:extLst>
              <a:ext uri="{FF2B5EF4-FFF2-40B4-BE49-F238E27FC236}">
                <a16:creationId xmlns:a16="http://schemas.microsoft.com/office/drawing/2014/main" id="{D78AE906-1C4F-453C-A0F0-C2E6673B33DC}"/>
              </a:ext>
            </a:extLst>
          </p:cNvPr>
          <p:cNvSpPr/>
          <p:nvPr/>
        </p:nvSpPr>
        <p:spPr>
          <a:xfrm>
            <a:off x="453738" y="2595908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可以自定义要显示的均线指标，点击可取消显示</a:t>
            </a:r>
          </a:p>
        </p:txBody>
      </p:sp>
      <p:sp>
        <p:nvSpPr>
          <p:cNvPr id="30" name="圆角矩形 1">
            <a:extLst>
              <a:ext uri="{FF2B5EF4-FFF2-40B4-BE49-F238E27FC236}">
                <a16:creationId xmlns:a16="http://schemas.microsoft.com/office/drawing/2014/main" id="{163B14EC-CF7A-4F13-BA60-EC984C535BB0}"/>
              </a:ext>
            </a:extLst>
          </p:cNvPr>
          <p:cNvSpPr/>
          <p:nvPr/>
        </p:nvSpPr>
        <p:spPr>
          <a:xfrm>
            <a:off x="453738" y="3359391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可以交互显示股票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线四价、均线指标</a:t>
            </a:r>
          </a:p>
        </p:txBody>
      </p:sp>
      <p:sp>
        <p:nvSpPr>
          <p:cNvPr id="32" name="圆角矩形 1">
            <a:extLst>
              <a:ext uri="{FF2B5EF4-FFF2-40B4-BE49-F238E27FC236}">
                <a16:creationId xmlns:a16="http://schemas.microsoft.com/office/drawing/2014/main" id="{E6DD28E0-D632-4AA1-A065-FDEFB1E8BEC2}"/>
              </a:ext>
            </a:extLst>
          </p:cNvPr>
          <p:cNvSpPr/>
          <p:nvPr/>
        </p:nvSpPr>
        <p:spPr>
          <a:xfrm>
            <a:off x="453738" y="4122874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可以交互显示成交量</a:t>
            </a:r>
          </a:p>
        </p:txBody>
      </p:sp>
      <p:sp>
        <p:nvSpPr>
          <p:cNvPr id="33" name="圆角矩形 1">
            <a:extLst>
              <a:ext uri="{FF2B5EF4-FFF2-40B4-BE49-F238E27FC236}">
                <a16:creationId xmlns:a16="http://schemas.microsoft.com/office/drawing/2014/main" id="{080B7834-3AB2-4695-971C-18D48176E4B1}"/>
              </a:ext>
            </a:extLst>
          </p:cNvPr>
          <p:cNvSpPr/>
          <p:nvPr/>
        </p:nvSpPr>
        <p:spPr>
          <a:xfrm>
            <a:off x="453738" y="4886357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可以交互显示多种自定义指标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(MACD, KDJ...)</a:t>
            </a:r>
          </a:p>
        </p:txBody>
      </p:sp>
      <p:sp>
        <p:nvSpPr>
          <p:cNvPr id="34" name="圆角矩形 1">
            <a:extLst>
              <a:ext uri="{FF2B5EF4-FFF2-40B4-BE49-F238E27FC236}">
                <a16:creationId xmlns:a16="http://schemas.microsoft.com/office/drawing/2014/main" id="{9D584913-7175-4DBA-838D-B4288DA70C18}"/>
              </a:ext>
            </a:extLst>
          </p:cNvPr>
          <p:cNvSpPr/>
          <p:nvPr/>
        </p:nvSpPr>
        <p:spPr>
          <a:xfrm>
            <a:off x="453738" y="5649838"/>
            <a:ext cx="3672143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7.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可以通过拖动调整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线图缩放比例</a:t>
            </a:r>
          </a:p>
        </p:txBody>
      </p:sp>
      <p:sp>
        <p:nvSpPr>
          <p:cNvPr id="23" name="圆角矩形 1">
            <a:extLst>
              <a:ext uri="{FF2B5EF4-FFF2-40B4-BE49-F238E27FC236}">
                <a16:creationId xmlns:a16="http://schemas.microsoft.com/office/drawing/2014/main" id="{9B503CBE-E940-4EE0-B8A8-0A3CB2664921}"/>
              </a:ext>
            </a:extLst>
          </p:cNvPr>
          <p:cNvSpPr/>
          <p:nvPr/>
        </p:nvSpPr>
        <p:spPr>
          <a:xfrm>
            <a:off x="7067331" y="715527"/>
            <a:ext cx="2609849" cy="325535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视频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-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点击播放</a:t>
            </a:r>
          </a:p>
        </p:txBody>
      </p:sp>
      <p:pic>
        <p:nvPicPr>
          <p:cNvPr id="2" name="20220203_225642">
            <a:hlinkClick r:id="" action="ppaction://media"/>
            <a:extLst>
              <a:ext uri="{FF2B5EF4-FFF2-40B4-BE49-F238E27FC236}">
                <a16:creationId xmlns:a16="http://schemas.microsoft.com/office/drawing/2014/main" id="{0A4FC653-971E-471C-B564-5F26E6B812B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821071" y="1298070"/>
            <a:ext cx="7161159" cy="477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200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对象 29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7" name="think-cell 幻灯片" r:id="rId6" imgW="10160" imgH="10160" progId="TCLayout.ActiveDocument.1">
                  <p:embed/>
                </p:oleObj>
              </mc:Choice>
              <mc:Fallback>
                <p:oleObj name="think-cell 幻灯片" r:id="rId6" imgW="10160" imgH="10160" progId="TCLayout.ActiveDocument.1">
                  <p:embed/>
                  <p:pic>
                    <p:nvPicPr>
                      <p:cNvPr id="30" name="对象 29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片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3" t="24920" r="51681"/>
          <a:stretch>
            <a:fillRect/>
          </a:stretch>
        </p:blipFill>
        <p:spPr>
          <a:xfrm>
            <a:off x="6662729" y="-1317927"/>
            <a:ext cx="8387411" cy="9311558"/>
          </a:xfrm>
          <a:custGeom>
            <a:avLst/>
            <a:gdLst>
              <a:gd name="connsiteX0" fmla="*/ 3081284 w 8387411"/>
              <a:gd name="connsiteY0" fmla="*/ 0 h 9311558"/>
              <a:gd name="connsiteX1" fmla="*/ 8387411 w 8387411"/>
              <a:gd name="connsiteY1" fmla="*/ 1975873 h 9311558"/>
              <a:gd name="connsiteX2" fmla="*/ 5655778 w 8387411"/>
              <a:gd name="connsiteY2" fmla="*/ 9311558 h 9311558"/>
              <a:gd name="connsiteX3" fmla="*/ 2784546 w 8387411"/>
              <a:gd name="connsiteY3" fmla="*/ 9311558 h 9311558"/>
              <a:gd name="connsiteX4" fmla="*/ 0 w 8387411"/>
              <a:gd name="connsiteY4" fmla="*/ 8274661 h 931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87411" h="9311558">
                <a:moveTo>
                  <a:pt x="3081284" y="0"/>
                </a:moveTo>
                <a:lnTo>
                  <a:pt x="8387411" y="1975873"/>
                </a:lnTo>
                <a:lnTo>
                  <a:pt x="5655778" y="9311558"/>
                </a:lnTo>
                <a:lnTo>
                  <a:pt x="2784546" y="9311558"/>
                </a:lnTo>
                <a:lnTo>
                  <a:pt x="0" y="8274661"/>
                </a:lnTo>
                <a:close/>
              </a:path>
            </a:pathLst>
          </a:custGeom>
          <a:solidFill>
            <a:schemeClr val="accent1"/>
          </a:solidFill>
        </p:spPr>
      </p:pic>
      <p:sp>
        <p:nvSpPr>
          <p:cNvPr id="7" name="矩形 6"/>
          <p:cNvSpPr/>
          <p:nvPr/>
        </p:nvSpPr>
        <p:spPr>
          <a:xfrm rot="1225447">
            <a:off x="8019216" y="-607530"/>
            <a:ext cx="5662071" cy="8829741"/>
          </a:xfrm>
          <a:prstGeom prst="rect">
            <a:avLst/>
          </a:prstGeom>
          <a:gradFill>
            <a:gsLst>
              <a:gs pos="0">
                <a:srgbClr val="7030A0">
                  <a:alpha val="80000"/>
                </a:srgbClr>
              </a:gs>
              <a:gs pos="100000">
                <a:schemeClr val="accent5">
                  <a:lumMod val="60000"/>
                  <a:lumOff val="40000"/>
                  <a:alpha val="80000"/>
                </a:schemeClr>
              </a:gs>
            </a:gsLst>
            <a:lin ang="1200000" scaled="0"/>
          </a:gra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-300000">
            <a:off x="8525214" y="5739545"/>
            <a:ext cx="3510415" cy="194785"/>
          </a:xfrm>
          <a:prstGeom prst="parallelogram">
            <a:avLst>
              <a:gd name="adj" fmla="val 35432"/>
            </a:avLst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2000"/>
                </a:schemeClr>
              </a:gs>
            </a:gsLst>
            <a:lin ang="1200000" scaled="0"/>
          </a:gra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-300000">
            <a:off x="7273663" y="5142358"/>
            <a:ext cx="4377394" cy="120292"/>
          </a:xfrm>
          <a:prstGeom prst="parallelogram">
            <a:avLst>
              <a:gd name="adj" fmla="val 35432"/>
            </a:avLst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58000"/>
                </a:schemeClr>
              </a:gs>
            </a:gsLst>
            <a:lin ang="1200000" scaled="0"/>
          </a:gra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 rot="-300000">
            <a:off x="9016170" y="3413846"/>
            <a:ext cx="4377394" cy="120292"/>
          </a:xfrm>
          <a:prstGeom prst="parallelogram">
            <a:avLst>
              <a:gd name="adj" fmla="val 35432"/>
            </a:avLst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70000"/>
                </a:schemeClr>
              </a:gs>
            </a:gsLst>
            <a:lin ang="1200000" scaled="0"/>
          </a:gra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91480" y="1670757"/>
            <a:ext cx="67852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感谢观赏！</a:t>
            </a:r>
            <a:endParaRPr lang="en-US" altLang="zh-CN" sz="4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1DB7B0EE-F9BE-4F31-A682-FEDEB389F419}"/>
              </a:ext>
            </a:extLst>
          </p:cNvPr>
          <p:cNvGrpSpPr/>
          <p:nvPr/>
        </p:nvGrpSpPr>
        <p:grpSpPr>
          <a:xfrm>
            <a:off x="1925935" y="3724667"/>
            <a:ext cx="2580894" cy="448721"/>
            <a:chOff x="499564" y="4581128"/>
            <a:chExt cx="2580894" cy="448721"/>
          </a:xfrm>
        </p:grpSpPr>
        <p:sp>
          <p:nvSpPr>
            <p:cNvPr id="13" name="矩形: 圆角 225"/>
            <p:cNvSpPr/>
            <p:nvPr/>
          </p:nvSpPr>
          <p:spPr>
            <a:xfrm>
              <a:off x="499564" y="4581128"/>
              <a:ext cx="2580894" cy="448721"/>
            </a:xfrm>
            <a:prstGeom prst="roundRect">
              <a:avLst/>
            </a:prstGeom>
            <a:gradFill>
              <a:gsLst>
                <a:gs pos="100000">
                  <a:schemeClr val="accent5">
                    <a:lumMod val="60000"/>
                    <a:lumOff val="40000"/>
                  </a:schemeClr>
                </a:gs>
                <a:gs pos="0">
                  <a:srgbClr val="7E0174"/>
                </a:gs>
              </a:gsLst>
              <a:lin ang="1200000" scaled="0"/>
            </a:gradFill>
            <a:ln>
              <a:noFill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2000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邹祎鹏</a:t>
              </a:r>
            </a:p>
          </p:txBody>
        </p:sp>
        <p:pic>
          <p:nvPicPr>
            <p:cNvPr id="39" name="图片 38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300" y="4601200"/>
              <a:ext cx="408576" cy="408576"/>
            </a:xfrm>
            <a:prstGeom prst="rect">
              <a:avLst/>
            </a:prstGeom>
          </p:spPr>
        </p:pic>
      </p:grpSp>
      <p:grpSp>
        <p:nvGrpSpPr>
          <p:cNvPr id="41" name="组合 40"/>
          <p:cNvGrpSpPr/>
          <p:nvPr/>
        </p:nvGrpSpPr>
        <p:grpSpPr>
          <a:xfrm>
            <a:off x="2281755" y="4387566"/>
            <a:ext cx="1869254" cy="394830"/>
            <a:chOff x="2011509" y="4556999"/>
            <a:chExt cx="1869254" cy="394830"/>
          </a:xfrm>
        </p:grpSpPr>
        <p:sp>
          <p:nvSpPr>
            <p:cNvPr id="20" name="矩形: 圆角 249"/>
            <p:cNvSpPr/>
            <p:nvPr/>
          </p:nvSpPr>
          <p:spPr>
            <a:xfrm>
              <a:off x="2011509" y="4556999"/>
              <a:ext cx="1869254" cy="394830"/>
            </a:xfrm>
            <a:prstGeom prst="roundRect">
              <a:avLst/>
            </a:prstGeom>
            <a:solidFill>
              <a:srgbClr val="7E01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2200" b="1" dirty="0">
                  <a:latin typeface="Agency FB" panose="020B0503020202020204" pitchFamily="34" charset="0"/>
                </a:rPr>
                <a:t>      2022.02.03</a:t>
              </a:r>
              <a:endParaRPr lang="zh-CN" altLang="en-US" sz="2200" b="1" dirty="0">
                <a:latin typeface="Agency FB" panose="020B0503020202020204" pitchFamily="34" charset="0"/>
              </a:endParaRPr>
            </a:p>
          </p:txBody>
        </p:sp>
        <p:pic>
          <p:nvPicPr>
            <p:cNvPr id="40" name="图片 39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15001" y="4606104"/>
              <a:ext cx="297827" cy="297827"/>
            </a:xfrm>
            <a:prstGeom prst="rect">
              <a:avLst/>
            </a:prstGeom>
          </p:spPr>
        </p:pic>
      </p:grpSp>
      <p:cxnSp>
        <p:nvCxnSpPr>
          <p:cNvPr id="43" name="直接连接符 42"/>
          <p:cNvCxnSpPr/>
          <p:nvPr/>
        </p:nvCxnSpPr>
        <p:spPr>
          <a:xfrm>
            <a:off x="636384" y="3571087"/>
            <a:ext cx="6075989" cy="0"/>
          </a:xfrm>
          <a:prstGeom prst="line">
            <a:avLst/>
          </a:prstGeom>
          <a:ln>
            <a:gradFill flip="none" rotWithShape="1">
              <a:gsLst>
                <a:gs pos="100000">
                  <a:schemeClr val="bg2">
                    <a:lumMod val="50000"/>
                  </a:schemeClr>
                </a:gs>
                <a:gs pos="0">
                  <a:schemeClr val="bg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86F914D3-2EEA-448E-B340-D4030FD52C09}"/>
              </a:ext>
            </a:extLst>
          </p:cNvPr>
          <p:cNvSpPr txBox="1"/>
          <p:nvPr/>
        </p:nvSpPr>
        <p:spPr>
          <a:xfrm>
            <a:off x="580508" y="2636157"/>
            <a:ext cx="6785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----Using </a:t>
            </a:r>
            <a:r>
              <a:rPr lang="en-US" altLang="zh-CN" sz="2800" b="1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Echarts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to generate candle plot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309107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0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圆角矩形 1">
            <a:extLst>
              <a:ext uri="{FF2B5EF4-FFF2-40B4-BE49-F238E27FC236}">
                <a16:creationId xmlns:a16="http://schemas.microsoft.com/office/drawing/2014/main" id="{F439BF3C-E03B-42C0-8838-73D94059CEC2}"/>
              </a:ext>
            </a:extLst>
          </p:cNvPr>
          <p:cNvSpPr/>
          <p:nvPr/>
        </p:nvSpPr>
        <p:spPr>
          <a:xfrm>
            <a:off x="1318284" y="2014484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读取和汇总毫秒级成交数据</a:t>
            </a:r>
          </a:p>
        </p:txBody>
      </p:sp>
      <p:sp>
        <p:nvSpPr>
          <p:cNvPr id="42" name="圆角矩形 1">
            <a:extLst>
              <a:ext uri="{FF2B5EF4-FFF2-40B4-BE49-F238E27FC236}">
                <a16:creationId xmlns:a16="http://schemas.microsoft.com/office/drawing/2014/main" id="{07B2131E-32C8-454C-963E-A3B39DA9FFE7}"/>
              </a:ext>
            </a:extLst>
          </p:cNvPr>
          <p:cNvSpPr/>
          <p:nvPr/>
        </p:nvSpPr>
        <p:spPr>
          <a:xfrm>
            <a:off x="1318284" y="3236747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绘制不同时间频率的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线图</a:t>
            </a:r>
          </a:p>
        </p:txBody>
      </p:sp>
      <p:sp>
        <p:nvSpPr>
          <p:cNvPr id="43" name="圆角矩形 1">
            <a:extLst>
              <a:ext uri="{FF2B5EF4-FFF2-40B4-BE49-F238E27FC236}">
                <a16:creationId xmlns:a16="http://schemas.microsoft.com/office/drawing/2014/main" id="{20969519-3321-4A00-8724-7160A4612BD9}"/>
              </a:ext>
            </a:extLst>
          </p:cNvPr>
          <p:cNvSpPr/>
          <p:nvPr/>
        </p:nvSpPr>
        <p:spPr>
          <a:xfrm>
            <a:off x="1318284" y="4459010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实现行情回放和交互式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线图</a:t>
            </a:r>
          </a:p>
        </p:txBody>
      </p: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FD6098F2-A3DE-4D24-B852-5C607E7CCC14}"/>
              </a:ext>
            </a:extLst>
          </p:cNvPr>
          <p:cNvCxnSpPr>
            <a:cxnSpLocks/>
            <a:stCxn id="41" idx="2"/>
            <a:endCxn id="42" idx="0"/>
          </p:cNvCxnSpPr>
          <p:nvPr/>
        </p:nvCxnSpPr>
        <p:spPr>
          <a:xfrm>
            <a:off x="3121788" y="2463913"/>
            <a:ext cx="0" cy="772834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B2CB1A08-AEFE-4E1F-ABE0-D3B3F779EC63}"/>
              </a:ext>
            </a:extLst>
          </p:cNvPr>
          <p:cNvCxnSpPr>
            <a:cxnSpLocks/>
            <a:stCxn id="42" idx="2"/>
            <a:endCxn id="43" idx="0"/>
          </p:cNvCxnSpPr>
          <p:nvPr/>
        </p:nvCxnSpPr>
        <p:spPr>
          <a:xfrm>
            <a:off x="3121788" y="3686176"/>
            <a:ext cx="0" cy="772834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E4FFDA68-E779-4794-80A7-C192F3356B10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7DB1482D-98AD-4332-A259-5E16844C04D8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BF4E2D1-F96E-45C4-9582-D8301348AA6C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任务概览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4BE718EB-8A54-4607-8BA2-EAF9A4FDC834}"/>
              </a:ext>
            </a:extLst>
          </p:cNvPr>
          <p:cNvCxnSpPr>
            <a:cxnSpLocks/>
          </p:cNvCxnSpPr>
          <p:nvPr/>
        </p:nvCxnSpPr>
        <p:spPr>
          <a:xfrm flipH="1">
            <a:off x="6078583" y="945285"/>
            <a:ext cx="1" cy="5621482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>
            <a:extLst>
              <a:ext uri="{FF2B5EF4-FFF2-40B4-BE49-F238E27FC236}">
                <a16:creationId xmlns:a16="http://schemas.microsoft.com/office/drawing/2014/main" id="{27F85584-0AC3-4920-A5B6-2B27C18F23E9}"/>
              </a:ext>
            </a:extLst>
          </p:cNvPr>
          <p:cNvSpPr/>
          <p:nvPr/>
        </p:nvSpPr>
        <p:spPr>
          <a:xfrm>
            <a:off x="2119314" y="1041251"/>
            <a:ext cx="2004945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400" b="1" dirty="0">
                <a:solidFill>
                  <a:srgbClr val="79016F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任务描述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6F348A75-0306-478F-8ADA-D5DB6E297A70}"/>
              </a:ext>
            </a:extLst>
          </p:cNvPr>
          <p:cNvSpPr/>
          <p:nvPr/>
        </p:nvSpPr>
        <p:spPr>
          <a:xfrm>
            <a:off x="8655367" y="1041251"/>
            <a:ext cx="2004945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400" b="1" dirty="0">
                <a:solidFill>
                  <a:srgbClr val="79016F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难点分析</a:t>
            </a:r>
          </a:p>
        </p:txBody>
      </p:sp>
      <p:sp>
        <p:nvSpPr>
          <p:cNvPr id="36" name="圆角矩形 1">
            <a:extLst>
              <a:ext uri="{FF2B5EF4-FFF2-40B4-BE49-F238E27FC236}">
                <a16:creationId xmlns:a16="http://schemas.microsoft.com/office/drawing/2014/main" id="{134EA220-3CD0-4B52-BDC7-CFD5F0126C29}"/>
              </a:ext>
            </a:extLst>
          </p:cNvPr>
          <p:cNvSpPr/>
          <p:nvPr/>
        </p:nvSpPr>
        <p:spPr>
          <a:xfrm>
            <a:off x="7882085" y="2608844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对大型原始数据的读取和处理</a:t>
            </a:r>
          </a:p>
        </p:txBody>
      </p:sp>
      <p:sp>
        <p:nvSpPr>
          <p:cNvPr id="37" name="圆角矩形 1">
            <a:extLst>
              <a:ext uri="{FF2B5EF4-FFF2-40B4-BE49-F238E27FC236}">
                <a16:creationId xmlns:a16="http://schemas.microsoft.com/office/drawing/2014/main" id="{37AC5283-4B37-44B8-88FA-1D77DEC4E344}"/>
              </a:ext>
            </a:extLst>
          </p:cNvPr>
          <p:cNvSpPr/>
          <p:nvPr/>
        </p:nvSpPr>
        <p:spPr>
          <a:xfrm>
            <a:off x="7882085" y="3831107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线可视化需要评估多种组件</a:t>
            </a:r>
          </a:p>
        </p:txBody>
      </p:sp>
      <p:sp>
        <p:nvSpPr>
          <p:cNvPr id="38" name="圆角矩形 1">
            <a:extLst>
              <a:ext uri="{FF2B5EF4-FFF2-40B4-BE49-F238E27FC236}">
                <a16:creationId xmlns:a16="http://schemas.microsoft.com/office/drawing/2014/main" id="{0A7DF1F2-6DC5-4303-B36E-A8A0CF2066A1}"/>
              </a:ext>
            </a:extLst>
          </p:cNvPr>
          <p:cNvSpPr/>
          <p:nvPr/>
        </p:nvSpPr>
        <p:spPr>
          <a:xfrm>
            <a:off x="7882085" y="5053370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兼顾交互效率和功能多样性</a:t>
            </a: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CDAAFE69-068E-4DD3-B261-8C35A2D56EE5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9685589" y="3058273"/>
            <a:ext cx="0" cy="772834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3BCC1EB7-8E78-4904-8D26-2E7DEC478FFC}"/>
              </a:ext>
            </a:extLst>
          </p:cNvPr>
          <p:cNvCxnSpPr>
            <a:cxnSpLocks/>
            <a:stCxn id="37" idx="2"/>
            <a:endCxn id="38" idx="0"/>
          </p:cNvCxnSpPr>
          <p:nvPr/>
        </p:nvCxnSpPr>
        <p:spPr>
          <a:xfrm>
            <a:off x="9685589" y="4280536"/>
            <a:ext cx="0" cy="772834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圆角矩形 1">
            <a:extLst>
              <a:ext uri="{FF2B5EF4-FFF2-40B4-BE49-F238E27FC236}">
                <a16:creationId xmlns:a16="http://schemas.microsoft.com/office/drawing/2014/main" id="{CC0E212A-698A-4FF3-8EB1-630E9E8ECC65}"/>
              </a:ext>
            </a:extLst>
          </p:cNvPr>
          <p:cNvSpPr/>
          <p:nvPr/>
        </p:nvSpPr>
        <p:spPr>
          <a:xfrm>
            <a:off x="1318284" y="5681273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对原始数据设计采样接口</a:t>
            </a:r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C21187C8-FEA4-49F1-B05F-49B0B477BD1E}"/>
              </a:ext>
            </a:extLst>
          </p:cNvPr>
          <p:cNvCxnSpPr>
            <a:cxnSpLocks/>
            <a:stCxn id="43" idx="2"/>
            <a:endCxn id="48" idx="0"/>
          </p:cNvCxnSpPr>
          <p:nvPr/>
        </p:nvCxnSpPr>
        <p:spPr>
          <a:xfrm>
            <a:off x="3121788" y="4908439"/>
            <a:ext cx="0" cy="772834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057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5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功能概览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807D22E-C10A-48E3-B5D7-54137B864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0477421"/>
              </p:ext>
            </p:extLst>
          </p:nvPr>
        </p:nvGraphicFramePr>
        <p:xfrm>
          <a:off x="1207046" y="1089613"/>
          <a:ext cx="10162902" cy="5123275"/>
        </p:xfrm>
        <a:graphic>
          <a:graphicData uri="http://schemas.openxmlformats.org/drawingml/2006/table">
            <a:tbl>
              <a:tblPr/>
              <a:tblGrid>
                <a:gridCol w="3387634">
                  <a:extLst>
                    <a:ext uri="{9D8B030D-6E8A-4147-A177-3AD203B41FA5}">
                      <a16:colId xmlns:a16="http://schemas.microsoft.com/office/drawing/2014/main" val="2800575068"/>
                    </a:ext>
                  </a:extLst>
                </a:gridCol>
                <a:gridCol w="4561114">
                  <a:extLst>
                    <a:ext uri="{9D8B030D-6E8A-4147-A177-3AD203B41FA5}">
                      <a16:colId xmlns:a16="http://schemas.microsoft.com/office/drawing/2014/main" val="3124350911"/>
                    </a:ext>
                  </a:extLst>
                </a:gridCol>
                <a:gridCol w="2214154">
                  <a:extLst>
                    <a:ext uri="{9D8B030D-6E8A-4147-A177-3AD203B41FA5}">
                      <a16:colId xmlns:a16="http://schemas.microsoft.com/office/drawing/2014/main" val="3132355350"/>
                    </a:ext>
                  </a:extLst>
                </a:gridCol>
              </a:tblGrid>
              <a:tr h="105159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b="1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任务概览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b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实现方式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b="1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函数名称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4575683"/>
                  </a:ext>
                </a:extLst>
              </a:tr>
              <a:tr h="642776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读取原始大型</a:t>
                      </a:r>
                      <a:r>
                        <a:rPr lang="en-US" altLang="zh-CN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CSV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数据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使用</a:t>
                      </a:r>
                      <a:r>
                        <a:rPr lang="en-US" altLang="zh-CN" sz="200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dask.dataframe</a:t>
                      </a:r>
                      <a:r>
                        <a:rPr lang="zh-CN" altLang="en-US" sz="200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读取后抽取个股子集数据，以</a:t>
                      </a:r>
                      <a:r>
                        <a:rPr lang="en-US" altLang="zh-CN" sz="200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csv</a:t>
                      </a:r>
                      <a:r>
                        <a:rPr lang="zh-CN" altLang="en-US" sz="200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格式存储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_</a:t>
                      </a:r>
                      <a:r>
                        <a:rPr lang="en-US" altLang="zh-CN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readData</a:t>
                      </a:r>
                      <a:endParaRPr lang="zh-CN" altLang="en-US" sz="2000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0534147"/>
                  </a:ext>
                </a:extLst>
              </a:tr>
              <a:tr h="463570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股票行情倍速回放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使用</a:t>
                      </a:r>
                      <a:r>
                        <a:rPr lang="en-US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echarts.timeline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回放股票行情，并可调整速度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echartsAction</a:t>
                      </a:r>
                      <a:endParaRPr lang="zh-CN" altLang="en-US" sz="2000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7223728"/>
                  </a:ext>
                </a:extLst>
              </a:tr>
              <a:tr h="642776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接入行情回放的交互式蜡烛图界面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使用</a:t>
                      </a:r>
                      <a:r>
                        <a:rPr lang="en-US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echarts.kline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和</a:t>
                      </a:r>
                      <a:r>
                        <a:rPr lang="en-US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echarts.timeline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可实现行情回放暂停并交互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Echarts</a:t>
                      </a:r>
                      <a:endParaRPr lang="zh-CN" altLang="en-US" sz="2000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2433826"/>
                  </a:ext>
                </a:extLst>
              </a:tr>
              <a:tr h="642776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筛选不同的采样频率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使用</a:t>
                      </a:r>
                      <a:r>
                        <a:rPr lang="en-US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dataframe.resampe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和</a:t>
                      </a:r>
                      <a:r>
                        <a:rPr lang="en-US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echarts.tab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功能切换不同频率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K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线图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_</a:t>
                      </a:r>
                      <a:r>
                        <a:rPr lang="en-US" altLang="zh-CN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loadData</a:t>
                      </a:r>
                      <a:endParaRPr lang="zh-CN" altLang="en-US" sz="2000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21208"/>
                  </a:ext>
                </a:extLst>
              </a:tr>
              <a:tr h="463570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实时展现鼠标所在点信息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可显示</a:t>
                      </a:r>
                      <a:r>
                        <a:rPr lang="en-US" altLang="zh-CN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K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线四个价格、均线、成交量、衍生指标等信息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Echarts</a:t>
                      </a:r>
                      <a:endParaRPr lang="zh-CN" altLang="en-US" sz="2000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3690148"/>
                  </a:ext>
                </a:extLst>
              </a:tr>
              <a:tr h="373967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添加更多指标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MACD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、</a:t>
                      </a:r>
                      <a:r>
                        <a:rPr lang="en-US" altLang="zh-CN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KDJ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、均线等，支持自定义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_</a:t>
                      </a:r>
                      <a:r>
                        <a:rPr lang="en-US" altLang="zh-CN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loadData</a:t>
                      </a:r>
                      <a:endParaRPr lang="zh-CN" altLang="en-US" sz="2000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1699034"/>
                  </a:ext>
                </a:extLst>
              </a:tr>
              <a:tr h="463570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成批量的接入原始数据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框架可对原始数据直接处理并切分成小数据加快处理速度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Get_data</a:t>
                      </a:r>
                      <a:endParaRPr lang="zh-CN" altLang="en-US" sz="2000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013049"/>
                  </a:ext>
                </a:extLst>
              </a:tr>
              <a:tr h="553173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采样数据接口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通过</a:t>
                      </a:r>
                      <a:r>
                        <a:rPr lang="en-US" altLang="zh-CN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dask.dataframe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切分子集后返回个股处理后数据</a:t>
                      </a: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 err="1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Get_data</a:t>
                      </a:r>
                      <a:endParaRPr lang="zh-CN" altLang="en-US" sz="2000" dirty="0">
                        <a:solidFill>
                          <a:schemeClr val="tx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15556" marR="15556" marT="7778" marB="7778">
                    <a:lnL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474D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03547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5403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2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代码结构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0811622-583E-4747-86CB-A4D181EE0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A247EA0-EA6F-42E2-924D-A68E7BF5A24F}"/>
              </a:ext>
            </a:extLst>
          </p:cNvPr>
          <p:cNvCxnSpPr>
            <a:cxnSpLocks/>
          </p:cNvCxnSpPr>
          <p:nvPr/>
        </p:nvCxnSpPr>
        <p:spPr>
          <a:xfrm>
            <a:off x="6740236" y="796538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1">
            <a:extLst>
              <a:ext uri="{FF2B5EF4-FFF2-40B4-BE49-F238E27FC236}">
                <a16:creationId xmlns:a16="http://schemas.microsoft.com/office/drawing/2014/main" id="{051D1146-7D04-468C-8317-2263720246F3}"/>
              </a:ext>
            </a:extLst>
          </p:cNvPr>
          <p:cNvSpPr/>
          <p:nvPr/>
        </p:nvSpPr>
        <p:spPr>
          <a:xfrm>
            <a:off x="453738" y="756332"/>
            <a:ext cx="5682094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ipython_importer.py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：导入</a:t>
            </a:r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ipynb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文件中的类；</a:t>
            </a:r>
          </a:p>
        </p:txBody>
      </p:sp>
      <p:sp>
        <p:nvSpPr>
          <p:cNvPr id="28" name="圆角矩形 1">
            <a:extLst>
              <a:ext uri="{FF2B5EF4-FFF2-40B4-BE49-F238E27FC236}">
                <a16:creationId xmlns:a16="http://schemas.microsoft.com/office/drawing/2014/main" id="{29A3689F-C971-4564-8AC3-1C5D33565B9D}"/>
              </a:ext>
            </a:extLst>
          </p:cNvPr>
          <p:cNvSpPr/>
          <p:nvPr/>
        </p:nvSpPr>
        <p:spPr>
          <a:xfrm>
            <a:off x="453738" y="1525634"/>
            <a:ext cx="5716730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_</a:t>
            </a:r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readData.ipynb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: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使用</a:t>
            </a:r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pandas.chunk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方法批量读取原始数据，并将原始数据拆分成个股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csv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形式；</a:t>
            </a:r>
          </a:p>
        </p:txBody>
      </p:sp>
      <p:sp>
        <p:nvSpPr>
          <p:cNvPr id="29" name="圆角矩形 1">
            <a:extLst>
              <a:ext uri="{FF2B5EF4-FFF2-40B4-BE49-F238E27FC236}">
                <a16:creationId xmlns:a16="http://schemas.microsoft.com/office/drawing/2014/main" id="{D78AE906-1C4F-453C-A0F0-C2E6673B33DC}"/>
              </a:ext>
            </a:extLst>
          </p:cNvPr>
          <p:cNvSpPr/>
          <p:nvPr/>
        </p:nvSpPr>
        <p:spPr>
          <a:xfrm>
            <a:off x="453738" y="2294936"/>
            <a:ext cx="5716730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_</a:t>
            </a:r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loadData.ipynb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：读取个股数据，若个股数据尚未被拆分则从源数据中进行拆分；读取数据后对数据进行清洗，并转换成可以进行可视化的数据类型；</a:t>
            </a:r>
          </a:p>
        </p:txBody>
      </p:sp>
      <p:sp>
        <p:nvSpPr>
          <p:cNvPr id="30" name="圆角矩形 1">
            <a:extLst>
              <a:ext uri="{FF2B5EF4-FFF2-40B4-BE49-F238E27FC236}">
                <a16:creationId xmlns:a16="http://schemas.microsoft.com/office/drawing/2014/main" id="{163B14EC-CF7A-4F13-BA60-EC984C535BB0}"/>
              </a:ext>
            </a:extLst>
          </p:cNvPr>
          <p:cNvSpPr/>
          <p:nvPr/>
        </p:nvSpPr>
        <p:spPr>
          <a:xfrm>
            <a:off x="453738" y="3064238"/>
            <a:ext cx="5716730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_</a:t>
            </a:r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interCandle.ipynb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: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使用</a:t>
            </a:r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matplotlib.finance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库构建的蜡烛图类；</a:t>
            </a:r>
          </a:p>
        </p:txBody>
      </p:sp>
      <p:sp>
        <p:nvSpPr>
          <p:cNvPr id="32" name="圆角矩形 1">
            <a:extLst>
              <a:ext uri="{FF2B5EF4-FFF2-40B4-BE49-F238E27FC236}">
                <a16:creationId xmlns:a16="http://schemas.microsoft.com/office/drawing/2014/main" id="{E6DD28E0-D632-4AA1-A065-FDEFB1E8BEC2}"/>
              </a:ext>
            </a:extLst>
          </p:cNvPr>
          <p:cNvSpPr/>
          <p:nvPr/>
        </p:nvSpPr>
        <p:spPr>
          <a:xfrm>
            <a:off x="453738" y="3833540"/>
            <a:ext cx="5716730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mplfinance.ipynb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: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导入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_</a:t>
            </a:r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interCandle.ipynb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中类进行蜡烛图绘制；</a:t>
            </a:r>
          </a:p>
        </p:txBody>
      </p:sp>
      <p:sp>
        <p:nvSpPr>
          <p:cNvPr id="33" name="圆角矩形 1">
            <a:extLst>
              <a:ext uri="{FF2B5EF4-FFF2-40B4-BE49-F238E27FC236}">
                <a16:creationId xmlns:a16="http://schemas.microsoft.com/office/drawing/2014/main" id="{080B7834-3AB2-4695-971C-18D48176E4B1}"/>
              </a:ext>
            </a:extLst>
          </p:cNvPr>
          <p:cNvSpPr/>
          <p:nvPr/>
        </p:nvSpPr>
        <p:spPr>
          <a:xfrm>
            <a:off x="453738" y="4602842"/>
            <a:ext cx="5716730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echarts.ipynb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: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使用</a:t>
            </a:r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pyecharts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库进行可交互的蜡烛图绘制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" name="圆角矩形 1">
            <a:extLst>
              <a:ext uri="{FF2B5EF4-FFF2-40B4-BE49-F238E27FC236}">
                <a16:creationId xmlns:a16="http://schemas.microsoft.com/office/drawing/2014/main" id="{9D584913-7175-4DBA-838D-B4288DA70C18}"/>
              </a:ext>
            </a:extLst>
          </p:cNvPr>
          <p:cNvSpPr/>
          <p:nvPr/>
        </p:nvSpPr>
        <p:spPr>
          <a:xfrm>
            <a:off x="453738" y="5372144"/>
            <a:ext cx="5716730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echartsAction.ipynb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: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使用</a:t>
            </a:r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pyechatrs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库绘制行情回放</a:t>
            </a:r>
          </a:p>
        </p:txBody>
      </p:sp>
      <p:sp>
        <p:nvSpPr>
          <p:cNvPr id="23" name="圆角矩形 1">
            <a:extLst>
              <a:ext uri="{FF2B5EF4-FFF2-40B4-BE49-F238E27FC236}">
                <a16:creationId xmlns:a16="http://schemas.microsoft.com/office/drawing/2014/main" id="{66ED9E2C-9FDD-4EFE-8B37-BA4D6FF12626}"/>
              </a:ext>
            </a:extLst>
          </p:cNvPr>
          <p:cNvSpPr/>
          <p:nvPr/>
        </p:nvSpPr>
        <p:spPr>
          <a:xfrm>
            <a:off x="453738" y="6141448"/>
            <a:ext cx="5716730" cy="583721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get_data.ipynb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: 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数据获取接口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1D9D075-4CAB-473C-A35C-9A707225E6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9847" y="1379168"/>
            <a:ext cx="2925208" cy="488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053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6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数据概览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78773A7-6F24-4B7A-8104-9CD8FECC7F92}"/>
              </a:ext>
            </a:extLst>
          </p:cNvPr>
          <p:cNvSpPr/>
          <p:nvPr/>
        </p:nvSpPr>
        <p:spPr>
          <a:xfrm>
            <a:off x="2031140" y="1083720"/>
            <a:ext cx="2958737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A</a:t>
            </a:r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股所有个股数据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2AA1CB5-4BAD-495F-9E52-E8FAB663AFA5}"/>
              </a:ext>
            </a:extLst>
          </p:cNvPr>
          <p:cNvSpPr/>
          <p:nvPr/>
        </p:nvSpPr>
        <p:spPr>
          <a:xfrm>
            <a:off x="7202124" y="1088278"/>
            <a:ext cx="2958737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毫秒级别成交数据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69B07AE-4F9B-4103-A5AE-E448C65C994D}"/>
              </a:ext>
            </a:extLst>
          </p:cNvPr>
          <p:cNvSpPr/>
          <p:nvPr/>
        </p:nvSpPr>
        <p:spPr>
          <a:xfrm>
            <a:off x="1842272" y="1939814"/>
            <a:ext cx="2085158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1574</a:t>
            </a:r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万笔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8848E62-8C75-456B-AD2B-27206DFCA262}"/>
              </a:ext>
            </a:extLst>
          </p:cNvPr>
          <p:cNvSpPr/>
          <p:nvPr/>
        </p:nvSpPr>
        <p:spPr>
          <a:xfrm>
            <a:off x="5140643" y="1939814"/>
            <a:ext cx="2085158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45</a:t>
            </a:r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类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FAB9BC1-5F74-47E3-8CF5-C71FA6212A6F}"/>
              </a:ext>
            </a:extLst>
          </p:cNvPr>
          <p:cNvSpPr/>
          <p:nvPr/>
        </p:nvSpPr>
        <p:spPr>
          <a:xfrm>
            <a:off x="8439014" y="1939814"/>
            <a:ext cx="2085158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4379</a:t>
            </a:r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支个股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8E948AB-6CEF-4C75-AF6B-E690EB3B8D66}"/>
              </a:ext>
            </a:extLst>
          </p:cNvPr>
          <p:cNvCxnSpPr>
            <a:cxnSpLocks/>
          </p:cNvCxnSpPr>
          <p:nvPr/>
        </p:nvCxnSpPr>
        <p:spPr>
          <a:xfrm>
            <a:off x="561703" y="2971800"/>
            <a:ext cx="10985863" cy="0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1DF851E1-DBF7-4079-9A5F-74E1ECDE87AC}"/>
              </a:ext>
            </a:extLst>
          </p:cNvPr>
          <p:cNvSpPr/>
          <p:nvPr/>
        </p:nvSpPr>
        <p:spPr>
          <a:xfrm>
            <a:off x="5140643" y="3244065"/>
            <a:ext cx="2085158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处理步骤</a:t>
            </a:r>
          </a:p>
        </p:txBody>
      </p:sp>
      <p:sp>
        <p:nvSpPr>
          <p:cNvPr id="21" name="圆角矩形 1">
            <a:extLst>
              <a:ext uri="{FF2B5EF4-FFF2-40B4-BE49-F238E27FC236}">
                <a16:creationId xmlns:a16="http://schemas.microsoft.com/office/drawing/2014/main" id="{7AE32B4D-3E96-464D-BEFC-85CA7C48A2A2}"/>
              </a:ext>
            </a:extLst>
          </p:cNvPr>
          <p:cNvSpPr/>
          <p:nvPr/>
        </p:nvSpPr>
        <p:spPr>
          <a:xfrm>
            <a:off x="1194187" y="4061575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读取所有数据</a:t>
            </a:r>
          </a:p>
        </p:txBody>
      </p:sp>
      <p:sp>
        <p:nvSpPr>
          <p:cNvPr id="22" name="圆角矩形 1">
            <a:extLst>
              <a:ext uri="{FF2B5EF4-FFF2-40B4-BE49-F238E27FC236}">
                <a16:creationId xmlns:a16="http://schemas.microsoft.com/office/drawing/2014/main" id="{2B294C3C-AC44-463E-81F8-E6E975B0E0D6}"/>
              </a:ext>
            </a:extLst>
          </p:cNvPr>
          <p:cNvSpPr/>
          <p:nvPr/>
        </p:nvSpPr>
        <p:spPr>
          <a:xfrm>
            <a:off x="7390808" y="4061575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根据所需股票代码抽取子集</a:t>
            </a:r>
          </a:p>
        </p:txBody>
      </p:sp>
      <p:sp>
        <p:nvSpPr>
          <p:cNvPr id="23" name="圆角矩形 1">
            <a:extLst>
              <a:ext uri="{FF2B5EF4-FFF2-40B4-BE49-F238E27FC236}">
                <a16:creationId xmlns:a16="http://schemas.microsoft.com/office/drawing/2014/main" id="{7F461509-9B11-41A9-BBCB-DFC73F57F140}"/>
              </a:ext>
            </a:extLst>
          </p:cNvPr>
          <p:cNvSpPr/>
          <p:nvPr/>
        </p:nvSpPr>
        <p:spPr>
          <a:xfrm>
            <a:off x="1194187" y="5196337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对自己数据进行可视化处理</a:t>
            </a:r>
          </a:p>
        </p:txBody>
      </p:sp>
      <p:sp>
        <p:nvSpPr>
          <p:cNvPr id="24" name="圆角矩形 1">
            <a:extLst>
              <a:ext uri="{FF2B5EF4-FFF2-40B4-BE49-F238E27FC236}">
                <a16:creationId xmlns:a16="http://schemas.microsoft.com/office/drawing/2014/main" id="{7C672C9D-EB13-4DFB-A7B1-BCA893444A58}"/>
              </a:ext>
            </a:extLst>
          </p:cNvPr>
          <p:cNvSpPr/>
          <p:nvPr/>
        </p:nvSpPr>
        <p:spPr>
          <a:xfrm>
            <a:off x="7390808" y="5196337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对子集数据进行清洗和存储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A9D652DD-3C19-4EE6-8DB8-04F845447A9E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4801194" y="4286290"/>
            <a:ext cx="2589614" cy="0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52F5F9BD-5E95-4465-9FC3-3E888E2A8876}"/>
              </a:ext>
            </a:extLst>
          </p:cNvPr>
          <p:cNvCxnSpPr>
            <a:cxnSpLocks/>
            <a:stCxn id="22" idx="2"/>
            <a:endCxn id="24" idx="0"/>
          </p:cNvCxnSpPr>
          <p:nvPr/>
        </p:nvCxnSpPr>
        <p:spPr>
          <a:xfrm>
            <a:off x="9194312" y="4511004"/>
            <a:ext cx="0" cy="685333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4ABDA7CB-B835-417F-AAB6-157A72C0AE9E}"/>
              </a:ext>
            </a:extLst>
          </p:cNvPr>
          <p:cNvCxnSpPr>
            <a:cxnSpLocks/>
            <a:stCxn id="24" idx="1"/>
            <a:endCxn id="23" idx="3"/>
          </p:cNvCxnSpPr>
          <p:nvPr/>
        </p:nvCxnSpPr>
        <p:spPr>
          <a:xfrm flipH="1">
            <a:off x="4801194" y="5421052"/>
            <a:ext cx="2589614" cy="0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152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1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数据读取 </a:t>
            </a:r>
            <a:r>
              <a:rPr lang="en-US" altLang="zh-CN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– </a:t>
            </a:r>
            <a:r>
              <a:rPr lang="en-US" altLang="zh-CN" sz="2400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pandas.chunk</a:t>
            </a:r>
            <a:endParaRPr lang="zh-CN" altLang="en-US" sz="2400" b="1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8E948AB-6CEF-4C75-AF6B-E690EB3B8D66}"/>
              </a:ext>
            </a:extLst>
          </p:cNvPr>
          <p:cNvCxnSpPr>
            <a:cxnSpLocks/>
          </p:cNvCxnSpPr>
          <p:nvPr/>
        </p:nvCxnSpPr>
        <p:spPr>
          <a:xfrm>
            <a:off x="5989320" y="744583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98620976-9993-4583-8DED-CADD8BC7BECE}"/>
              </a:ext>
            </a:extLst>
          </p:cNvPr>
          <p:cNvSpPr txBox="1"/>
          <p:nvPr/>
        </p:nvSpPr>
        <p:spPr>
          <a:xfrm>
            <a:off x="6474823" y="1109490"/>
            <a:ext cx="5490755" cy="480131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stockList = pd.read_pickle(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Arial Unicode MS"/>
                <a:ea typeface="Roboto Mono"/>
              </a:rPr>
              <a:t>"../data/stockDivideData/uniqueStockList.pkl"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) </a:t>
            </a:r>
            <a:endParaRPr lang="en-US" altLang="zh-CN" dirty="0">
              <a:solidFill>
                <a:srgbClr val="BFBFBF"/>
              </a:solidFill>
              <a:latin typeface="Arial Unicode MS"/>
              <a:ea typeface="Roboto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reader = pd.read_csv(file_path, sep=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Arial Unicode MS"/>
                <a:ea typeface="Roboto Mono"/>
              </a:rPr>
              <a:t>','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, chunksize=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E69F99"/>
                </a:solidFill>
                <a:effectLst/>
                <a:latin typeface="Arial Unicode MS"/>
                <a:ea typeface="Roboto Mono"/>
              </a:rPr>
              <a:t>1000000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) 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rgbClr val="BFBFBF"/>
              </a:solidFill>
              <a:effectLst/>
              <a:latin typeface="Arial Unicode MS"/>
              <a:ea typeface="Roboto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99B6E6"/>
                </a:solidFill>
                <a:effectLst/>
                <a:latin typeface="Arial Unicode MS"/>
                <a:ea typeface="Roboto Mono"/>
              </a:rPr>
              <a:t>for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 i, chunk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99B6E6"/>
                </a:solidFill>
                <a:effectLst/>
                <a:latin typeface="Arial Unicode MS"/>
                <a:ea typeface="Roboto Mono"/>
              </a:rPr>
              <a:t>in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69EE0"/>
                </a:solidFill>
                <a:effectLst/>
                <a:latin typeface="Arial Unicode MS"/>
                <a:ea typeface="Roboto Mono"/>
              </a:rPr>
              <a:t>enumerate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(reader): 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rgbClr val="BFBFBF"/>
              </a:solidFill>
              <a:effectLst/>
              <a:latin typeface="Arial Unicode MS"/>
              <a:ea typeface="Roboto Mono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9B6E6"/>
                </a:solidFill>
                <a:effectLst/>
                <a:latin typeface="Arial Unicode MS"/>
                <a:ea typeface="Roboto Mono"/>
              </a:rPr>
              <a:t>for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 stockCode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9B6E6"/>
                </a:solidFill>
                <a:effectLst/>
                <a:latin typeface="Arial Unicode MS"/>
                <a:ea typeface="Roboto Mono"/>
              </a:rPr>
              <a:t>in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 stockList[: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E69F99"/>
                </a:solidFill>
                <a:effectLst/>
                <a:latin typeface="Arial Unicode MS"/>
                <a:ea typeface="Roboto Mono"/>
              </a:rPr>
              <a:t>100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]: 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BFBFBF"/>
              </a:solidFill>
              <a:effectLst/>
              <a:latin typeface="Arial Unicode MS"/>
              <a:ea typeface="Roboto Mono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stockFilePath =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Arial Unicode MS"/>
                <a:ea typeface="Roboto Mono"/>
              </a:rPr>
              <a:t>"../data/stockDivideData/StockData/"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 + stockCode +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Arial Unicode MS"/>
                <a:ea typeface="Roboto Mono"/>
              </a:rPr>
              <a:t>".csv"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 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BFBFBF"/>
              </a:solidFill>
              <a:effectLst/>
              <a:latin typeface="Arial Unicode MS"/>
              <a:ea typeface="Roboto Mono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9B6E6"/>
                </a:solidFill>
                <a:effectLst/>
                <a:latin typeface="Arial Unicode MS"/>
                <a:ea typeface="Roboto Mono"/>
              </a:rPr>
              <a:t>if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(i==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E69F99"/>
                </a:solidFill>
                <a:effectLst/>
                <a:latin typeface="Arial Unicode MS"/>
                <a:ea typeface="Roboto Mono"/>
              </a:rPr>
              <a:t>0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):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	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BFBFBF"/>
                </a:solidFill>
                <a:latin typeface="Arial Unicode MS"/>
                <a:ea typeface="Roboto Mono"/>
              </a:rPr>
              <a:t>	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chunk[chunk[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Arial Unicode MS"/>
                <a:ea typeface="Roboto Mono"/>
              </a:rPr>
              <a:t>'tickerName'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]==stock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	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Code].to_csv(stockFilePath) 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BFBFBF"/>
              </a:solidFill>
              <a:effectLst/>
              <a:latin typeface="Arial Unicode MS"/>
              <a:ea typeface="Roboto Mono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9B6E6"/>
                </a:solidFill>
                <a:effectLst/>
                <a:latin typeface="Arial Unicode MS"/>
                <a:ea typeface="Roboto Mono"/>
              </a:rPr>
              <a:t>else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: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	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rgbClr val="BFBFBF"/>
                </a:solidFill>
                <a:latin typeface="Arial Unicode MS"/>
                <a:ea typeface="Roboto Mono"/>
              </a:rPr>
              <a:t>	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chunk[chunk[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Arial Unicode MS"/>
                <a:ea typeface="Roboto Mono"/>
              </a:rPr>
              <a:t>'tickerName'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]==stock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	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Code].to_csv(stockFilePath,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	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mode=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Arial Unicode MS"/>
                <a:ea typeface="Roboto Mono"/>
              </a:rPr>
              <a:t>"a"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, header=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9B6E6"/>
                </a:solidFill>
                <a:effectLst/>
                <a:latin typeface="Arial Unicode MS"/>
                <a:ea typeface="Roboto Mono"/>
              </a:rPr>
              <a:t>False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Arial Unicode MS"/>
                <a:ea typeface="Roboto Mono"/>
              </a:rPr>
              <a:t>)</a:t>
            </a:r>
            <a:r>
              <a:rPr kumimoji="0" lang="zh-CN" altLang="zh-CN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3" name="圆角矩形 1">
            <a:extLst>
              <a:ext uri="{FF2B5EF4-FFF2-40B4-BE49-F238E27FC236}">
                <a16:creationId xmlns:a16="http://schemas.microsoft.com/office/drawing/2014/main" id="{F58272CA-D1D0-40C9-98EC-05091FE24737}"/>
              </a:ext>
            </a:extLst>
          </p:cNvPr>
          <p:cNvSpPr/>
          <p:nvPr/>
        </p:nvSpPr>
        <p:spPr>
          <a:xfrm>
            <a:off x="1122342" y="1079511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指定区块读取大小</a:t>
            </a:r>
          </a:p>
        </p:txBody>
      </p:sp>
      <p:sp>
        <p:nvSpPr>
          <p:cNvPr id="34" name="圆角矩形 1">
            <a:extLst>
              <a:ext uri="{FF2B5EF4-FFF2-40B4-BE49-F238E27FC236}">
                <a16:creationId xmlns:a16="http://schemas.microsoft.com/office/drawing/2014/main" id="{802CCC64-FA8B-4D6F-81E7-787D73686526}"/>
              </a:ext>
            </a:extLst>
          </p:cNvPr>
          <p:cNvSpPr/>
          <p:nvPr/>
        </p:nvSpPr>
        <p:spPr>
          <a:xfrm>
            <a:off x="1122342" y="2301774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减少读取数据占用内存</a:t>
            </a: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00E35D69-217C-4780-A306-CA165901BAD2}"/>
              </a:ext>
            </a:extLst>
          </p:cNvPr>
          <p:cNvCxnSpPr>
            <a:cxnSpLocks/>
            <a:stCxn id="33" idx="2"/>
            <a:endCxn id="34" idx="0"/>
          </p:cNvCxnSpPr>
          <p:nvPr/>
        </p:nvCxnSpPr>
        <p:spPr>
          <a:xfrm>
            <a:off x="2925846" y="1528940"/>
            <a:ext cx="0" cy="772834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圆角矩形 1">
            <a:extLst>
              <a:ext uri="{FF2B5EF4-FFF2-40B4-BE49-F238E27FC236}">
                <a16:creationId xmlns:a16="http://schemas.microsoft.com/office/drawing/2014/main" id="{465133FD-F3C3-47CF-8BDE-705B669A7E03}"/>
              </a:ext>
            </a:extLst>
          </p:cNvPr>
          <p:cNvSpPr/>
          <p:nvPr/>
        </p:nvSpPr>
        <p:spPr>
          <a:xfrm>
            <a:off x="1122342" y="4772271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数据初始化时间较长</a:t>
            </a:r>
          </a:p>
        </p:txBody>
      </p:sp>
      <p:sp>
        <p:nvSpPr>
          <p:cNvPr id="37" name="圆角矩形 1">
            <a:extLst>
              <a:ext uri="{FF2B5EF4-FFF2-40B4-BE49-F238E27FC236}">
                <a16:creationId xmlns:a16="http://schemas.microsoft.com/office/drawing/2014/main" id="{38A96113-84C7-4FD4-97B1-70EE330866C0}"/>
              </a:ext>
            </a:extLst>
          </p:cNvPr>
          <p:cNvSpPr/>
          <p:nvPr/>
        </p:nvSpPr>
        <p:spPr>
          <a:xfrm>
            <a:off x="1122342" y="5832832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调用速度快</a:t>
            </a:r>
          </a:p>
        </p:txBody>
      </p: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1CEBF08F-6A6A-48C2-91AA-3FBF35C4C213}"/>
              </a:ext>
            </a:extLst>
          </p:cNvPr>
          <p:cNvCxnSpPr>
            <a:cxnSpLocks/>
            <a:stCxn id="36" idx="2"/>
            <a:endCxn id="37" idx="0"/>
          </p:cNvCxnSpPr>
          <p:nvPr/>
        </p:nvCxnSpPr>
        <p:spPr>
          <a:xfrm>
            <a:off x="2925846" y="5221700"/>
            <a:ext cx="0" cy="611132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圆角矩形 1">
            <a:extLst>
              <a:ext uri="{FF2B5EF4-FFF2-40B4-BE49-F238E27FC236}">
                <a16:creationId xmlns:a16="http://schemas.microsoft.com/office/drawing/2014/main" id="{F8990F6B-AAB0-40BB-B003-0CB8A56D4553}"/>
              </a:ext>
            </a:extLst>
          </p:cNvPr>
          <p:cNvSpPr/>
          <p:nvPr/>
        </p:nvSpPr>
        <p:spPr>
          <a:xfrm>
            <a:off x="1122342" y="3628555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数据读取和可视化过程独立</a:t>
            </a:r>
          </a:p>
        </p:txBody>
      </p: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0042FE87-5170-4CFB-991F-1CFF23B7206F}"/>
              </a:ext>
            </a:extLst>
          </p:cNvPr>
          <p:cNvCxnSpPr>
            <a:cxnSpLocks/>
          </p:cNvCxnSpPr>
          <p:nvPr/>
        </p:nvCxnSpPr>
        <p:spPr>
          <a:xfrm>
            <a:off x="2925845" y="4028855"/>
            <a:ext cx="0" cy="743416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4895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03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数据读取 </a:t>
            </a:r>
            <a:r>
              <a:rPr lang="en-US" altLang="zh-CN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– </a:t>
            </a:r>
            <a:r>
              <a:rPr lang="en-US" altLang="zh-CN" sz="2400" b="1" dirty="0" err="1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dask.dataframe</a:t>
            </a:r>
            <a:endParaRPr lang="zh-CN" altLang="en-US" sz="2400" b="1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8E948AB-6CEF-4C75-AF6B-E690EB3B8D66}"/>
              </a:ext>
            </a:extLst>
          </p:cNvPr>
          <p:cNvCxnSpPr>
            <a:cxnSpLocks/>
          </p:cNvCxnSpPr>
          <p:nvPr/>
        </p:nvCxnSpPr>
        <p:spPr>
          <a:xfrm>
            <a:off x="5989320" y="744583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98620976-9993-4583-8DED-CADD8BC7BECE}"/>
              </a:ext>
            </a:extLst>
          </p:cNvPr>
          <p:cNvSpPr txBox="1"/>
          <p:nvPr/>
        </p:nvSpPr>
        <p:spPr>
          <a:xfrm>
            <a:off x="6474823" y="894135"/>
            <a:ext cx="5490755" cy="230832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altLang="zh-CN" b="0" i="0" dirty="0"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b="0" i="0" dirty="0" err="1">
                <a:effectLst/>
                <a:latin typeface="Consolas" panose="020B0609020204030204" pitchFamily="49" charset="0"/>
              </a:rPr>
              <a:t>dask.dataframe</a:t>
            </a:r>
            <a:r>
              <a:rPr lang="en-US" altLang="zh-CN" b="0" i="0" dirty="0">
                <a:effectLst/>
                <a:latin typeface="Consolas" panose="020B0609020204030204" pitchFamily="49" charset="0"/>
              </a:rPr>
              <a:t> as dd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effectLst/>
                <a:latin typeface="Consolas" panose="020B0609020204030204" pitchFamily="49" charset="0"/>
              </a:rPr>
              <a:t>reader = </a:t>
            </a:r>
            <a:r>
              <a:rPr lang="en-US" altLang="zh-CN" b="0" i="0" dirty="0" err="1">
                <a:effectLst/>
                <a:latin typeface="Consolas" panose="020B0609020204030204" pitchFamily="49" charset="0"/>
              </a:rPr>
              <a:t>dd.read_csv</a:t>
            </a:r>
            <a:r>
              <a:rPr lang="en-US" altLang="zh-CN" b="0" i="0" dirty="0">
                <a:effectLst/>
                <a:latin typeface="Consolas" panose="020B0609020204030204" pitchFamily="49" charset="0"/>
              </a:rPr>
              <a:t>(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effectLst/>
                <a:latin typeface="Consolas" panose="020B0609020204030204" pitchFamily="49" charset="0"/>
              </a:rPr>
              <a:t>    "../data/originData.csv", 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b="0" i="0" dirty="0" err="1">
                <a:effectLst/>
                <a:latin typeface="Consolas" panose="020B0609020204030204" pitchFamily="49" charset="0"/>
              </a:rPr>
              <a:t>dtype</a:t>
            </a:r>
            <a:r>
              <a:rPr lang="en-US" altLang="zh-CN" b="0" i="0" dirty="0">
                <a:effectLst/>
                <a:latin typeface="Consolas" panose="020B0609020204030204" pitchFamily="49" charset="0"/>
              </a:rPr>
              <a:t>={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effectLst/>
                <a:latin typeface="Consolas" panose="020B0609020204030204" pitchFamily="49" charset="0"/>
              </a:rPr>
              <a:t>        "</a:t>
            </a:r>
            <a:r>
              <a:rPr lang="en-US" altLang="zh-CN" b="0" i="0" dirty="0" err="1">
                <a:effectLst/>
                <a:latin typeface="Consolas" panose="020B0609020204030204" pitchFamily="49" charset="0"/>
              </a:rPr>
              <a:t>localTime</a:t>
            </a:r>
            <a:r>
              <a:rPr lang="en-US" altLang="zh-CN" b="0" i="0" dirty="0">
                <a:effectLst/>
                <a:latin typeface="Consolas" panose="020B0609020204030204" pitchFamily="49" charset="0"/>
              </a:rPr>
              <a:t>": str,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effectLst/>
                <a:latin typeface="Consolas" panose="020B0609020204030204" pitchFamily="49" charset="0"/>
              </a:rPr>
              <a:t>        "</a:t>
            </a:r>
            <a:r>
              <a:rPr lang="en-US" altLang="zh-CN" b="0" i="0" dirty="0" err="1">
                <a:effectLst/>
                <a:latin typeface="Consolas" panose="020B0609020204030204" pitchFamily="49" charset="0"/>
              </a:rPr>
              <a:t>localTimeUnderMs</a:t>
            </a:r>
            <a:r>
              <a:rPr lang="en-US" altLang="zh-CN" b="0" i="0" dirty="0">
                <a:effectLst/>
                <a:latin typeface="Consolas" panose="020B0609020204030204" pitchFamily="49" charset="0"/>
              </a:rPr>
              <a:t>": str,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effectLst/>
                <a:latin typeface="Consolas" panose="020B0609020204030204" pitchFamily="49" charset="0"/>
              </a:rPr>
              <a:t>    })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effectLst/>
                <a:latin typeface="Consolas" panose="020B0609020204030204" pitchFamily="49" charset="0"/>
              </a:rPr>
              <a:t>reader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4138D1-CB16-459F-8EB1-C29B75888D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6800" y="3655542"/>
            <a:ext cx="5836140" cy="2308324"/>
          </a:xfrm>
          <a:prstGeom prst="rect">
            <a:avLst/>
          </a:prstGeom>
        </p:spPr>
      </p:pic>
      <p:sp>
        <p:nvSpPr>
          <p:cNvPr id="24" name="圆角矩形 1">
            <a:extLst>
              <a:ext uri="{FF2B5EF4-FFF2-40B4-BE49-F238E27FC236}">
                <a16:creationId xmlns:a16="http://schemas.microsoft.com/office/drawing/2014/main" id="{15BA9E72-3AED-449E-9A22-0E067E5CC5E7}"/>
              </a:ext>
            </a:extLst>
          </p:cNvPr>
          <p:cNvSpPr/>
          <p:nvPr/>
        </p:nvSpPr>
        <p:spPr>
          <a:xfrm>
            <a:off x="1205190" y="1028907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Dask.dataframe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– 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并行计算库</a:t>
            </a:r>
          </a:p>
        </p:txBody>
      </p:sp>
      <p:sp>
        <p:nvSpPr>
          <p:cNvPr id="25" name="圆角矩形 1">
            <a:extLst>
              <a:ext uri="{FF2B5EF4-FFF2-40B4-BE49-F238E27FC236}">
                <a16:creationId xmlns:a16="http://schemas.microsoft.com/office/drawing/2014/main" id="{11CD00A9-448B-4F36-9ABF-408BD5659204}"/>
              </a:ext>
            </a:extLst>
          </p:cNvPr>
          <p:cNvSpPr/>
          <p:nvPr/>
        </p:nvSpPr>
        <p:spPr>
          <a:xfrm>
            <a:off x="1205190" y="3644531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数据切片和清洗效率更高</a:t>
            </a:r>
          </a:p>
        </p:txBody>
      </p:sp>
      <p:sp>
        <p:nvSpPr>
          <p:cNvPr id="28" name="圆角矩形 1">
            <a:extLst>
              <a:ext uri="{FF2B5EF4-FFF2-40B4-BE49-F238E27FC236}">
                <a16:creationId xmlns:a16="http://schemas.microsoft.com/office/drawing/2014/main" id="{9249F842-F4B9-4C06-B274-AD5B78064EAE}"/>
              </a:ext>
            </a:extLst>
          </p:cNvPr>
          <p:cNvSpPr/>
          <p:nvPr/>
        </p:nvSpPr>
        <p:spPr>
          <a:xfrm>
            <a:off x="1205190" y="2336719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多项任务同时进行</a:t>
            </a: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BDBF68F4-94C9-4165-8156-E0ACCD5A1B50}"/>
              </a:ext>
            </a:extLst>
          </p:cNvPr>
          <p:cNvCxnSpPr>
            <a:cxnSpLocks/>
            <a:stCxn id="24" idx="2"/>
            <a:endCxn id="28" idx="0"/>
          </p:cNvCxnSpPr>
          <p:nvPr/>
        </p:nvCxnSpPr>
        <p:spPr>
          <a:xfrm>
            <a:off x="3008694" y="1478336"/>
            <a:ext cx="0" cy="858383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1925CCF5-A9EB-49F8-92D3-E21A54085483}"/>
              </a:ext>
            </a:extLst>
          </p:cNvPr>
          <p:cNvCxnSpPr>
            <a:cxnSpLocks/>
            <a:stCxn id="28" idx="2"/>
            <a:endCxn id="25" idx="0"/>
          </p:cNvCxnSpPr>
          <p:nvPr/>
        </p:nvCxnSpPr>
        <p:spPr>
          <a:xfrm>
            <a:off x="3008694" y="2786148"/>
            <a:ext cx="0" cy="858383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圆角矩形 1">
            <a:extLst>
              <a:ext uri="{FF2B5EF4-FFF2-40B4-BE49-F238E27FC236}">
                <a16:creationId xmlns:a16="http://schemas.microsoft.com/office/drawing/2014/main" id="{BFDB3CE5-89AE-449C-B00A-235D26E49B6A}"/>
              </a:ext>
            </a:extLst>
          </p:cNvPr>
          <p:cNvSpPr/>
          <p:nvPr/>
        </p:nvSpPr>
        <p:spPr>
          <a:xfrm>
            <a:off x="1205190" y="5604378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不需要数据初始化</a:t>
            </a:r>
          </a:p>
        </p:txBody>
      </p:sp>
      <p:sp>
        <p:nvSpPr>
          <p:cNvPr id="47" name="圆角矩形 1">
            <a:extLst>
              <a:ext uri="{FF2B5EF4-FFF2-40B4-BE49-F238E27FC236}">
                <a16:creationId xmlns:a16="http://schemas.microsoft.com/office/drawing/2014/main" id="{3DADEFC6-D523-4073-801C-721301A1C9E5}"/>
              </a:ext>
            </a:extLst>
          </p:cNvPr>
          <p:cNvSpPr/>
          <p:nvPr/>
        </p:nvSpPr>
        <p:spPr>
          <a:xfrm>
            <a:off x="1205190" y="4910624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数据处理与可视化一体</a:t>
            </a:r>
          </a:p>
        </p:txBody>
      </p:sp>
    </p:spTree>
    <p:extLst>
      <p:ext uri="{BB962C8B-B14F-4D97-AF65-F5344CB8AC3E}">
        <p14:creationId xmlns:p14="http://schemas.microsoft.com/office/powerpoint/2010/main" val="2245941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28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数据清洗 </a:t>
            </a:r>
            <a:r>
              <a:rPr lang="en-US" altLang="zh-CN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– </a:t>
            </a: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时间转换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8E948AB-6CEF-4C75-AF6B-E690EB3B8D66}"/>
              </a:ext>
            </a:extLst>
          </p:cNvPr>
          <p:cNvCxnSpPr>
            <a:cxnSpLocks/>
          </p:cNvCxnSpPr>
          <p:nvPr/>
        </p:nvCxnSpPr>
        <p:spPr>
          <a:xfrm>
            <a:off x="5989320" y="744583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98620976-9993-4583-8DED-CADD8BC7BECE}"/>
              </a:ext>
            </a:extLst>
          </p:cNvPr>
          <p:cNvSpPr txBox="1"/>
          <p:nvPr/>
        </p:nvSpPr>
        <p:spPr>
          <a:xfrm>
            <a:off x="6443200" y="1315558"/>
            <a:ext cx="5490755" cy="480131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A1AADE"/>
                </a:solidFill>
                <a:effectLst/>
                <a:latin typeface="Consolas" panose="020B0609020204030204" pitchFamily="49" charset="0"/>
                <a:ea typeface="Roboto Mono"/>
              </a:rPr>
              <a:t>def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 time_adjust(self): 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rgbClr val="B4C3CB"/>
              </a:solidFill>
              <a:effectLst/>
              <a:latin typeface="Consolas" panose="020B0609020204030204" pitchFamily="49" charset="0"/>
              <a:ea typeface="Roboto Mono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self.initDf[[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4DBA7"/>
                </a:solidFill>
                <a:effectLst/>
                <a:latin typeface="Consolas" panose="020B0609020204030204" pitchFamily="49" charset="0"/>
                <a:ea typeface="Roboto Mono"/>
              </a:rPr>
              <a:t>'localTime'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,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4DBA7"/>
                </a:solidFill>
                <a:effectLst/>
                <a:latin typeface="Consolas" panose="020B0609020204030204" pitchFamily="49" charset="0"/>
                <a:ea typeface="Roboto Mono"/>
              </a:rPr>
              <a:t>'localTimeUnderMs'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]] = self.initDf[[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4DBA7"/>
                </a:solidFill>
                <a:effectLst/>
                <a:latin typeface="Consolas" panose="020B0609020204030204" pitchFamily="49" charset="0"/>
                <a:ea typeface="Roboto Mono"/>
              </a:rPr>
              <a:t>'localTime‘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, 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、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4DBA7"/>
                </a:solidFill>
                <a:effectLst/>
                <a:latin typeface="Consolas" panose="020B0609020204030204" pitchFamily="49" charset="0"/>
                <a:ea typeface="Roboto Mono"/>
              </a:rPr>
              <a:t>'localTimeUnderMs'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]].astype(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DA99E6"/>
                </a:solidFill>
                <a:effectLst/>
                <a:latin typeface="Consolas" panose="020B0609020204030204" pitchFamily="49" charset="0"/>
                <a:ea typeface="Roboto Mono"/>
              </a:rPr>
              <a:t>str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) self.initDf[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4DBA7"/>
                </a:solidFill>
                <a:effectLst/>
                <a:latin typeface="Consolas" panose="020B0609020204030204" pitchFamily="49" charset="0"/>
                <a:ea typeface="Roboto Mono"/>
              </a:rPr>
              <a:t>'localTimeUnderMs'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] = self.initDf[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4DBA7"/>
                </a:solidFill>
                <a:effectLst/>
                <a:latin typeface="Consolas" panose="020B0609020204030204" pitchFamily="49" charset="0"/>
                <a:ea typeface="Roboto Mono"/>
              </a:rPr>
              <a:t>'localTimeUnderMs'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].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DA99E6"/>
                </a:solidFill>
                <a:effectLst/>
                <a:latin typeface="Consolas" panose="020B0609020204030204" pitchFamily="49" charset="0"/>
                <a:ea typeface="Roboto Mono"/>
              </a:rPr>
              <a:t>str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.zfill(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E6A199"/>
                </a:solidFill>
                <a:effectLst/>
                <a:latin typeface="Consolas" panose="020B0609020204030204" pitchFamily="49" charset="0"/>
                <a:ea typeface="Roboto Mono"/>
              </a:rPr>
              <a:t>6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) self.initDf[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4DBA7"/>
                </a:solidFill>
                <a:effectLst/>
                <a:latin typeface="Consolas" panose="020B0609020204030204" pitchFamily="49" charset="0"/>
                <a:ea typeface="Roboto Mono"/>
              </a:rPr>
              <a:t>"Time_use"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] = self.initDf.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DA99E6"/>
                </a:solidFill>
                <a:effectLst/>
                <a:latin typeface="Consolas" panose="020B0609020204030204" pitchFamily="49" charset="0"/>
                <a:ea typeface="Roboto Mono"/>
              </a:rPr>
              <a:t>apply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(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1AADE"/>
                </a:solidFill>
                <a:effectLst/>
                <a:latin typeface="Consolas" panose="020B0609020204030204" pitchFamily="49" charset="0"/>
                <a:ea typeface="Roboto Mono"/>
              </a:rPr>
              <a:t>lambda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 x: pd.to_datetime(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DA99E6"/>
                </a:solidFill>
                <a:effectLst/>
                <a:latin typeface="Consolas" panose="020B0609020204030204" pitchFamily="49" charset="0"/>
                <a:ea typeface="Roboto Mono"/>
              </a:rPr>
              <a:t>int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(x[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4DBA7"/>
                </a:solidFill>
                <a:effectLst/>
                <a:latin typeface="Consolas" panose="020B0609020204030204" pitchFamily="49" charset="0"/>
                <a:ea typeface="Roboto Mono"/>
              </a:rPr>
              <a:t>'localTime'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]+x[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4DBA7"/>
                </a:solidFill>
                <a:effectLst/>
                <a:latin typeface="Consolas" panose="020B0609020204030204" pitchFamily="49" charset="0"/>
                <a:ea typeface="Roboto Mono"/>
              </a:rPr>
              <a:t>'localTimeUnderMs'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]), \ origin = pd.Timestamp(self.tradeDay)), axis=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E6A199"/>
                </a:solidFill>
                <a:effectLst/>
                <a:latin typeface="Consolas" panose="020B0609020204030204" pitchFamily="49" charset="0"/>
                <a:ea typeface="Roboto Mono"/>
              </a:rPr>
              <a:t>1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) 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B4C3CB"/>
              </a:solidFill>
              <a:effectLst/>
              <a:latin typeface="Consolas" panose="020B0609020204030204" pitchFamily="49" charset="0"/>
              <a:ea typeface="Roboto Mono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E699B5"/>
                </a:solidFill>
                <a:effectLst/>
                <a:latin typeface="Consolas" panose="020B0609020204030204" pitchFamily="49" charset="0"/>
                <a:ea typeface="Roboto Mono"/>
              </a:rPr>
              <a:t># Convert unix time to readable time.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 self.initDf.index = self.initDf[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4DBA7"/>
                </a:solidFill>
                <a:effectLst/>
                <a:latin typeface="Consolas" panose="020B0609020204030204" pitchFamily="49" charset="0"/>
                <a:ea typeface="Roboto Mono"/>
              </a:rPr>
              <a:t>"Time_use"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] self.useDf = self.initDf.copy()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1AADE"/>
                </a:solidFill>
                <a:effectLst/>
                <a:latin typeface="Consolas" panose="020B0609020204030204" pitchFamily="49" charset="0"/>
                <a:ea typeface="Roboto Mono"/>
              </a:rPr>
              <a:t>print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(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4DBA7"/>
                </a:solidFill>
                <a:effectLst/>
                <a:latin typeface="Consolas" panose="020B0609020204030204" pitchFamily="49" charset="0"/>
                <a:ea typeface="Roboto Mono"/>
              </a:rPr>
              <a:t>"Adjusting Time..."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B4C3CB"/>
                </a:solidFill>
                <a:effectLst/>
                <a:latin typeface="Consolas" panose="020B0609020204030204" pitchFamily="49" charset="0"/>
                <a:ea typeface="Roboto Mono"/>
              </a:rPr>
              <a:t>)</a:t>
            </a:r>
            <a:r>
              <a:rPr kumimoji="0" lang="zh-CN" altLang="zh-CN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endParaRPr kumimoji="0" lang="zh-CN" altLang="zh-CN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FD26A99-907F-4D9D-AE74-C834A48264B7}"/>
              </a:ext>
            </a:extLst>
          </p:cNvPr>
          <p:cNvSpPr/>
          <p:nvPr/>
        </p:nvSpPr>
        <p:spPr>
          <a:xfrm>
            <a:off x="530079" y="1082927"/>
            <a:ext cx="2085158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UNIX</a:t>
            </a:r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结构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DB73E5F3-5B53-4F9C-90C8-6060DC148840}"/>
              </a:ext>
            </a:extLst>
          </p:cNvPr>
          <p:cNvCxnSpPr>
            <a:cxnSpLocks/>
            <a:stCxn id="19" idx="3"/>
            <a:endCxn id="27" idx="1"/>
          </p:cNvCxnSpPr>
          <p:nvPr/>
        </p:nvCxnSpPr>
        <p:spPr>
          <a:xfrm>
            <a:off x="2615237" y="1303983"/>
            <a:ext cx="835046" cy="0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DF07E4AC-9133-4C1E-AE61-BD8FF28E5C20}"/>
              </a:ext>
            </a:extLst>
          </p:cNvPr>
          <p:cNvSpPr/>
          <p:nvPr/>
        </p:nvSpPr>
        <p:spPr>
          <a:xfrm>
            <a:off x="3450283" y="1082927"/>
            <a:ext cx="2085158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真实时间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FCBF7D98-E050-49DA-BD28-3647F42546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1"/>
            <a:ext cx="682534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圆角矩形 1">
            <a:extLst>
              <a:ext uri="{FF2B5EF4-FFF2-40B4-BE49-F238E27FC236}">
                <a16:creationId xmlns:a16="http://schemas.microsoft.com/office/drawing/2014/main" id="{EFD4EE07-B0F3-4DEA-BFBB-80DC74158861}"/>
              </a:ext>
            </a:extLst>
          </p:cNvPr>
          <p:cNvSpPr/>
          <p:nvPr/>
        </p:nvSpPr>
        <p:spPr>
          <a:xfrm>
            <a:off x="998469" y="2041288"/>
            <a:ext cx="3854385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localTime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和</a:t>
            </a:r>
            <a:r>
              <a:rPr lang="en-US" altLang="zh-CN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localTimeUnderMs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合并</a:t>
            </a:r>
          </a:p>
        </p:txBody>
      </p:sp>
      <p:sp>
        <p:nvSpPr>
          <p:cNvPr id="43" name="圆角矩形 1">
            <a:extLst>
              <a:ext uri="{FF2B5EF4-FFF2-40B4-BE49-F238E27FC236}">
                <a16:creationId xmlns:a16="http://schemas.microsoft.com/office/drawing/2014/main" id="{6FF3E415-DB68-4536-B5CE-F59A381480ED}"/>
              </a:ext>
            </a:extLst>
          </p:cNvPr>
          <p:cNvSpPr/>
          <p:nvPr/>
        </p:nvSpPr>
        <p:spPr>
          <a:xfrm>
            <a:off x="939680" y="4656912"/>
            <a:ext cx="3958888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Pandas.to_datetime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转换成真实时间</a:t>
            </a:r>
          </a:p>
        </p:txBody>
      </p:sp>
      <p:sp>
        <p:nvSpPr>
          <p:cNvPr id="44" name="圆角矩形 1">
            <a:extLst>
              <a:ext uri="{FF2B5EF4-FFF2-40B4-BE49-F238E27FC236}">
                <a16:creationId xmlns:a16="http://schemas.microsoft.com/office/drawing/2014/main" id="{8787D1A4-7B17-41C3-B2C6-8366FD434E14}"/>
              </a:ext>
            </a:extLst>
          </p:cNvPr>
          <p:cNvSpPr/>
          <p:nvPr/>
        </p:nvSpPr>
        <p:spPr>
          <a:xfrm>
            <a:off x="1109498" y="3349100"/>
            <a:ext cx="3607007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转换成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int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类型</a:t>
            </a: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86B1A170-BD74-40D1-B3DD-35D14BC859B4}"/>
              </a:ext>
            </a:extLst>
          </p:cNvPr>
          <p:cNvCxnSpPr>
            <a:cxnSpLocks/>
            <a:stCxn id="42" idx="2"/>
            <a:endCxn id="44" idx="0"/>
          </p:cNvCxnSpPr>
          <p:nvPr/>
        </p:nvCxnSpPr>
        <p:spPr>
          <a:xfrm flipH="1">
            <a:off x="2913002" y="2490717"/>
            <a:ext cx="12660" cy="858383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386F6B51-F081-47DD-A3E3-940D437F8ED9}"/>
              </a:ext>
            </a:extLst>
          </p:cNvPr>
          <p:cNvCxnSpPr>
            <a:cxnSpLocks/>
            <a:stCxn id="44" idx="2"/>
            <a:endCxn id="43" idx="0"/>
          </p:cNvCxnSpPr>
          <p:nvPr/>
        </p:nvCxnSpPr>
        <p:spPr>
          <a:xfrm>
            <a:off x="2913002" y="3798529"/>
            <a:ext cx="6122" cy="858383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948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59" name="think-cell 幻灯片" r:id="rId5" imgW="10160" imgH="10160" progId="TCLayout.ActiveDocument.1">
                  <p:embed/>
                </p:oleObj>
              </mc:Choice>
              <mc:Fallback>
                <p:oleObj name="think-cell 幻灯片" r:id="rId5" imgW="10160" imgH="10160" progId="TCLayout.ActiveDocument.1">
                  <p:embed/>
                  <p:pic>
                    <p:nvPicPr>
                      <p:cNvPr id="20" name="对象 19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 rot="5400000">
            <a:off x="6066155" y="722630"/>
            <a:ext cx="82550" cy="1219835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0" y="0"/>
            <a:ext cx="76200" cy="6858000"/>
          </a:xfrm>
          <a:prstGeom prst="rect">
            <a:avLst/>
          </a:prstGeom>
          <a:solidFill>
            <a:srgbClr val="7901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32A64B-FD44-4DAE-BF42-4AACAE9416F6}"/>
              </a:ext>
            </a:extLst>
          </p:cNvPr>
          <p:cNvCxnSpPr>
            <a:cxnSpLocks/>
          </p:cNvCxnSpPr>
          <p:nvPr/>
        </p:nvCxnSpPr>
        <p:spPr>
          <a:xfrm flipH="1">
            <a:off x="235131" y="591821"/>
            <a:ext cx="11605080" cy="0"/>
          </a:xfrm>
          <a:prstGeom prst="line">
            <a:avLst/>
          </a:prstGeom>
          <a:ln w="31750">
            <a:solidFill>
              <a:srgbClr val="7901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DAA09B2B-C113-45D5-9015-63C9E8193AD1}"/>
              </a:ext>
            </a:extLst>
          </p:cNvPr>
          <p:cNvCxnSpPr>
            <a:cxnSpLocks/>
          </p:cNvCxnSpPr>
          <p:nvPr/>
        </p:nvCxnSpPr>
        <p:spPr>
          <a:xfrm flipH="1" flipV="1">
            <a:off x="235131" y="661670"/>
            <a:ext cx="11605080" cy="2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E485277-04CF-48DD-8B18-F423B3A3C32A}"/>
              </a:ext>
            </a:extLst>
          </p:cNvPr>
          <p:cNvSpPr txBox="1"/>
          <p:nvPr/>
        </p:nvSpPr>
        <p:spPr>
          <a:xfrm>
            <a:off x="3536632" y="77553"/>
            <a:ext cx="51187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buClrTx/>
              <a:buSzTx/>
              <a:buFontTx/>
            </a:pP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数据清洗 </a:t>
            </a:r>
            <a:r>
              <a:rPr lang="en-US" altLang="zh-CN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– K</a:t>
            </a: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线四价转换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8E948AB-6CEF-4C75-AF6B-E690EB3B8D66}"/>
              </a:ext>
            </a:extLst>
          </p:cNvPr>
          <p:cNvCxnSpPr>
            <a:cxnSpLocks/>
          </p:cNvCxnSpPr>
          <p:nvPr/>
        </p:nvCxnSpPr>
        <p:spPr>
          <a:xfrm>
            <a:off x="5989320" y="744583"/>
            <a:ext cx="0" cy="5721531"/>
          </a:xfrm>
          <a:prstGeom prst="line">
            <a:avLst/>
          </a:prstGeom>
          <a:ln w="44450">
            <a:solidFill>
              <a:srgbClr val="7030A0">
                <a:alpha val="8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98620976-9993-4583-8DED-CADD8BC7BECE}"/>
              </a:ext>
            </a:extLst>
          </p:cNvPr>
          <p:cNvSpPr txBox="1"/>
          <p:nvPr/>
        </p:nvSpPr>
        <p:spPr>
          <a:xfrm>
            <a:off x="6443200" y="1315558"/>
            <a:ext cx="5490755" cy="4708981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B6E6"/>
                </a:solidFill>
                <a:effectLst/>
                <a:latin typeface="Consolas" panose="020B0609020204030204" pitchFamily="49" charset="0"/>
                <a:ea typeface="Roboto Mono"/>
              </a:rPr>
              <a:t>def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 data_combine(self): 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BFBFBF"/>
              </a:solidFill>
              <a:effectLst/>
              <a:latin typeface="Consolas" panose="020B0609020204030204" pitchFamily="49" charset="0"/>
              <a:ea typeface="Roboto Mono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freq = self.freq 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BFBFBF"/>
              </a:solidFill>
              <a:effectLst/>
              <a:latin typeface="Consolas" panose="020B0609020204030204" pitchFamily="49" charset="0"/>
              <a:ea typeface="Roboto Mono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df_use = self.useDf.resample(freq, closed=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"right"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) 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BFBFBF"/>
              </a:solidFill>
              <a:effectLst/>
              <a:latin typeface="Consolas" panose="020B0609020204030204" pitchFamily="49" charset="0"/>
              <a:ea typeface="Roboto Mono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df_concat = pd.DataFrame([df_use[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"last"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].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69EE0"/>
                </a:solidFill>
                <a:effectLst/>
                <a:latin typeface="Consolas" panose="020B0609020204030204" pitchFamily="49" charset="0"/>
                <a:ea typeface="Roboto Mono"/>
              </a:rPr>
              <a:t>max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(), df_use[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"last"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].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69EE0"/>
                </a:solidFill>
                <a:effectLst/>
                <a:latin typeface="Consolas" panose="020B0609020204030204" pitchFamily="49" charset="0"/>
                <a:ea typeface="Roboto Mono"/>
              </a:rPr>
              <a:t>min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(), \ df_use[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"last"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].first(), df_use[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"last"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].last(), df_use[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'volume'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].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69EE0"/>
                </a:solidFill>
                <a:effectLst/>
                <a:latin typeface="Consolas" panose="020B0609020204030204" pitchFamily="49" charset="0"/>
                <a:ea typeface="Roboto Mono"/>
              </a:rPr>
              <a:t>sum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(), \ df_use[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'turnover'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].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69EE0"/>
                </a:solidFill>
                <a:effectLst/>
                <a:latin typeface="Consolas" panose="020B0609020204030204" pitchFamily="49" charset="0"/>
                <a:ea typeface="Roboto Mono"/>
              </a:rPr>
              <a:t>sum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()]).T df_concat.columns = [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"high"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, 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"low"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, 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"open"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, 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"close"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, 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"volume"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, 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E6C1"/>
                </a:solidFill>
                <a:effectLst/>
                <a:latin typeface="Consolas" panose="020B0609020204030204" pitchFamily="49" charset="0"/>
                <a:ea typeface="Roboto Mono"/>
              </a:rPr>
              <a:t>"turnover"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] 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BFBFBF"/>
              </a:solidFill>
              <a:effectLst/>
              <a:latin typeface="Consolas" panose="020B0609020204030204" pitchFamily="49" charset="0"/>
              <a:ea typeface="Roboto Mono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99B6E6"/>
                </a:solidFill>
                <a:effectLst/>
                <a:latin typeface="Consolas" panose="020B0609020204030204" pitchFamily="49" charset="0"/>
                <a:ea typeface="Roboto Mono"/>
              </a:rPr>
              <a:t>return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BFBFBF"/>
                </a:solidFill>
                <a:effectLst/>
                <a:latin typeface="Consolas" panose="020B0609020204030204" pitchFamily="49" charset="0"/>
                <a:ea typeface="Roboto Mono"/>
              </a:rPr>
              <a:t> df_concat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FD26A99-907F-4D9D-AE74-C834A48264B7}"/>
              </a:ext>
            </a:extLst>
          </p:cNvPr>
          <p:cNvSpPr/>
          <p:nvPr/>
        </p:nvSpPr>
        <p:spPr>
          <a:xfrm>
            <a:off x="1619774" y="950872"/>
            <a:ext cx="2618096" cy="442111"/>
          </a:xfrm>
          <a:prstGeom prst="rect">
            <a:avLst/>
          </a:prstGeom>
          <a:solidFill>
            <a:srgbClr val="DEA30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Tick</a:t>
            </a:r>
            <a:r>
              <a:rPr lang="zh-CN" altLang="en-US" sz="24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数据聚合</a:t>
            </a:r>
          </a:p>
        </p:txBody>
      </p:sp>
      <p:sp>
        <p:nvSpPr>
          <p:cNvPr id="23" name="圆角矩形 1">
            <a:extLst>
              <a:ext uri="{FF2B5EF4-FFF2-40B4-BE49-F238E27FC236}">
                <a16:creationId xmlns:a16="http://schemas.microsoft.com/office/drawing/2014/main" id="{1024998D-BB14-43A3-9155-C7E034F98505}"/>
              </a:ext>
            </a:extLst>
          </p:cNvPr>
          <p:cNvSpPr/>
          <p:nvPr/>
        </p:nvSpPr>
        <p:spPr>
          <a:xfrm>
            <a:off x="531207" y="2041288"/>
            <a:ext cx="2228876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resample.max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()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8" name="圆角矩形 1">
            <a:extLst>
              <a:ext uri="{FF2B5EF4-FFF2-40B4-BE49-F238E27FC236}">
                <a16:creationId xmlns:a16="http://schemas.microsoft.com/office/drawing/2014/main" id="{AE4EB0E7-2E16-4993-9F59-299ED40B4A93}"/>
              </a:ext>
            </a:extLst>
          </p:cNvPr>
          <p:cNvSpPr/>
          <p:nvPr/>
        </p:nvSpPr>
        <p:spPr>
          <a:xfrm>
            <a:off x="531207" y="3084297"/>
            <a:ext cx="2228876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resample.min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()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9" name="圆角矩形 1">
            <a:extLst>
              <a:ext uri="{FF2B5EF4-FFF2-40B4-BE49-F238E27FC236}">
                <a16:creationId xmlns:a16="http://schemas.microsoft.com/office/drawing/2014/main" id="{3CF34F94-629B-48E3-90C7-DEA50366F402}"/>
              </a:ext>
            </a:extLst>
          </p:cNvPr>
          <p:cNvSpPr/>
          <p:nvPr/>
        </p:nvSpPr>
        <p:spPr>
          <a:xfrm>
            <a:off x="531207" y="4130154"/>
            <a:ext cx="2228876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resample.first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()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0" name="圆角矩形 1">
            <a:extLst>
              <a:ext uri="{FF2B5EF4-FFF2-40B4-BE49-F238E27FC236}">
                <a16:creationId xmlns:a16="http://schemas.microsoft.com/office/drawing/2014/main" id="{EECD13E3-31B1-403C-B7AD-777C104A11A4}"/>
              </a:ext>
            </a:extLst>
          </p:cNvPr>
          <p:cNvSpPr/>
          <p:nvPr/>
        </p:nvSpPr>
        <p:spPr>
          <a:xfrm>
            <a:off x="531207" y="5173163"/>
            <a:ext cx="2228876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resample.last</a:t>
            </a: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()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6189F79-0629-4E12-842E-4E0757711E0D}"/>
              </a:ext>
            </a:extLst>
          </p:cNvPr>
          <p:cNvCxnSpPr>
            <a:cxnSpLocks/>
            <a:stCxn id="23" idx="3"/>
            <a:endCxn id="32" idx="1"/>
          </p:cNvCxnSpPr>
          <p:nvPr/>
        </p:nvCxnSpPr>
        <p:spPr>
          <a:xfrm>
            <a:off x="2760083" y="2266003"/>
            <a:ext cx="755486" cy="0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圆角矩形 1">
            <a:extLst>
              <a:ext uri="{FF2B5EF4-FFF2-40B4-BE49-F238E27FC236}">
                <a16:creationId xmlns:a16="http://schemas.microsoft.com/office/drawing/2014/main" id="{CF4C12EA-4E5C-4513-B6FE-41D4EAEA6037}"/>
              </a:ext>
            </a:extLst>
          </p:cNvPr>
          <p:cNvSpPr/>
          <p:nvPr/>
        </p:nvSpPr>
        <p:spPr>
          <a:xfrm>
            <a:off x="3515569" y="2041288"/>
            <a:ext cx="1807544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最高价</a:t>
            </a:r>
          </a:p>
        </p:txBody>
      </p:sp>
      <p:sp>
        <p:nvSpPr>
          <p:cNvPr id="33" name="圆角矩形 1">
            <a:extLst>
              <a:ext uri="{FF2B5EF4-FFF2-40B4-BE49-F238E27FC236}">
                <a16:creationId xmlns:a16="http://schemas.microsoft.com/office/drawing/2014/main" id="{CBC7C5DA-8DBC-46E9-AF21-07CCE50DE46C}"/>
              </a:ext>
            </a:extLst>
          </p:cNvPr>
          <p:cNvSpPr/>
          <p:nvPr/>
        </p:nvSpPr>
        <p:spPr>
          <a:xfrm>
            <a:off x="3515569" y="3084297"/>
            <a:ext cx="1807544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最低价</a:t>
            </a:r>
          </a:p>
        </p:txBody>
      </p:sp>
      <p:sp>
        <p:nvSpPr>
          <p:cNvPr id="34" name="圆角矩形 1">
            <a:extLst>
              <a:ext uri="{FF2B5EF4-FFF2-40B4-BE49-F238E27FC236}">
                <a16:creationId xmlns:a16="http://schemas.microsoft.com/office/drawing/2014/main" id="{450919AE-1983-4B1D-9D6F-2308AF7F6752}"/>
              </a:ext>
            </a:extLst>
          </p:cNvPr>
          <p:cNvSpPr/>
          <p:nvPr/>
        </p:nvSpPr>
        <p:spPr>
          <a:xfrm>
            <a:off x="3515569" y="4130154"/>
            <a:ext cx="1807544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开盘价</a:t>
            </a:r>
          </a:p>
        </p:txBody>
      </p:sp>
      <p:sp>
        <p:nvSpPr>
          <p:cNvPr id="35" name="圆角矩形 1">
            <a:extLst>
              <a:ext uri="{FF2B5EF4-FFF2-40B4-BE49-F238E27FC236}">
                <a16:creationId xmlns:a16="http://schemas.microsoft.com/office/drawing/2014/main" id="{FC816CA1-3CEC-4DB4-85D7-D25972E7695B}"/>
              </a:ext>
            </a:extLst>
          </p:cNvPr>
          <p:cNvSpPr/>
          <p:nvPr/>
        </p:nvSpPr>
        <p:spPr>
          <a:xfrm>
            <a:off x="3515569" y="5173163"/>
            <a:ext cx="1807544" cy="449429"/>
          </a:xfrm>
          <a:prstGeom prst="roundRect">
            <a:avLst>
              <a:gd name="adj" fmla="val 9109"/>
            </a:avLst>
          </a:prstGeom>
          <a:solidFill>
            <a:srgbClr val="7E0174">
              <a:alpha val="20000"/>
            </a:srgbClr>
          </a:solidFill>
          <a:ln w="31750">
            <a:noFill/>
          </a:ln>
          <a:effectLst>
            <a:outerShdw blurRad="38100" sx="104000" sy="104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收盘价</a:t>
            </a: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A2EE3F14-B6F4-4F21-92A7-D6DD938BC6C0}"/>
              </a:ext>
            </a:extLst>
          </p:cNvPr>
          <p:cNvCxnSpPr>
            <a:cxnSpLocks/>
          </p:cNvCxnSpPr>
          <p:nvPr/>
        </p:nvCxnSpPr>
        <p:spPr>
          <a:xfrm>
            <a:off x="2760083" y="3295545"/>
            <a:ext cx="755486" cy="0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7FF816AE-9DEF-4086-81DC-96DF50C03B37}"/>
              </a:ext>
            </a:extLst>
          </p:cNvPr>
          <p:cNvCxnSpPr>
            <a:cxnSpLocks/>
          </p:cNvCxnSpPr>
          <p:nvPr/>
        </p:nvCxnSpPr>
        <p:spPr>
          <a:xfrm>
            <a:off x="2760083" y="4354868"/>
            <a:ext cx="755486" cy="0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29CDC212-A035-40D1-A5C5-79CD0DAB4E62}"/>
              </a:ext>
            </a:extLst>
          </p:cNvPr>
          <p:cNvCxnSpPr>
            <a:cxnSpLocks/>
          </p:cNvCxnSpPr>
          <p:nvPr/>
        </p:nvCxnSpPr>
        <p:spPr>
          <a:xfrm>
            <a:off x="2760083" y="5397877"/>
            <a:ext cx="755486" cy="0"/>
          </a:xfrm>
          <a:prstGeom prst="straightConnector1">
            <a:avLst/>
          </a:prstGeom>
          <a:ln w="47625">
            <a:gradFill flip="none" rotWithShape="1">
              <a:gsLst>
                <a:gs pos="0">
                  <a:srgbClr val="7E0174">
                    <a:alpha val="0"/>
                  </a:srgbClr>
                </a:gs>
                <a:gs pos="100000">
                  <a:srgbClr val="7E0174"/>
                </a:gs>
              </a:gsLst>
              <a:lin ang="5400000" scaled="1"/>
              <a:tileRect/>
            </a:gradFill>
            <a:headEnd w="sm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02931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1524</Words>
  <Application>Microsoft Office PowerPoint</Application>
  <PresentationFormat>宽屏</PresentationFormat>
  <Paragraphs>196</Paragraphs>
  <Slides>17</Slides>
  <Notes>17</Notes>
  <HiddenSlides>0</HiddenSlides>
  <MMClips>3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Arial Unicode MS</vt:lpstr>
      <vt:lpstr>等线</vt:lpstr>
      <vt:lpstr>等线 Light</vt:lpstr>
      <vt:lpstr>华文楷体</vt:lpstr>
      <vt:lpstr>楷体</vt:lpstr>
      <vt:lpstr>Agency FB</vt:lpstr>
      <vt:lpstr>Arial</vt:lpstr>
      <vt:lpstr>Consolas</vt:lpstr>
      <vt:lpstr>Office 主题​​</vt:lpstr>
      <vt:lpstr>think-cell 幻灯片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1483521049@qq.com</dc:creator>
  <cp:lastModifiedBy>1483521049@qq.com</cp:lastModifiedBy>
  <cp:revision>39</cp:revision>
  <dcterms:created xsi:type="dcterms:W3CDTF">2022-01-10T11:43:37Z</dcterms:created>
  <dcterms:modified xsi:type="dcterms:W3CDTF">2022-02-03T16:59:07Z</dcterms:modified>
</cp:coreProperties>
</file>

<file path=docProps/thumbnail.jpeg>
</file>